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  <p:sldMasterId id="2147483890" r:id="rId2"/>
    <p:sldMasterId id="2147483914" r:id="rId3"/>
    <p:sldMasterId id="2147483953" r:id="rId4"/>
    <p:sldMasterId id="2147483965" r:id="rId5"/>
    <p:sldMasterId id="2147483989" r:id="rId6"/>
  </p:sldMasterIdLst>
  <p:notesMasterIdLst>
    <p:notesMasterId r:id="rId47"/>
  </p:notesMasterIdLst>
  <p:handoutMasterIdLst>
    <p:handoutMasterId r:id="rId48"/>
  </p:handoutMasterIdLst>
  <p:sldIdLst>
    <p:sldId id="256" r:id="rId7"/>
    <p:sldId id="504" r:id="rId8"/>
    <p:sldId id="505" r:id="rId9"/>
    <p:sldId id="506" r:id="rId10"/>
    <p:sldId id="507" r:id="rId11"/>
    <p:sldId id="508" r:id="rId12"/>
    <p:sldId id="509" r:id="rId13"/>
    <p:sldId id="424" r:id="rId14"/>
    <p:sldId id="510" r:id="rId15"/>
    <p:sldId id="499" r:id="rId16"/>
    <p:sldId id="468" r:id="rId17"/>
    <p:sldId id="470" r:id="rId18"/>
    <p:sldId id="517" r:id="rId19"/>
    <p:sldId id="500" r:id="rId20"/>
    <p:sldId id="501" r:id="rId21"/>
    <p:sldId id="527" r:id="rId22"/>
    <p:sldId id="502" r:id="rId23"/>
    <p:sldId id="522" r:id="rId24"/>
    <p:sldId id="476" r:id="rId25"/>
    <p:sldId id="532" r:id="rId26"/>
    <p:sldId id="529" r:id="rId27"/>
    <p:sldId id="530" r:id="rId28"/>
    <p:sldId id="531" r:id="rId29"/>
    <p:sldId id="511" r:id="rId30"/>
    <p:sldId id="518" r:id="rId31"/>
    <p:sldId id="491" r:id="rId32"/>
    <p:sldId id="528" r:id="rId33"/>
    <p:sldId id="512" r:id="rId34"/>
    <p:sldId id="523" r:id="rId35"/>
    <p:sldId id="524" r:id="rId36"/>
    <p:sldId id="457" r:id="rId37"/>
    <p:sldId id="525" r:id="rId38"/>
    <p:sldId id="526" r:id="rId39"/>
    <p:sldId id="466" r:id="rId40"/>
    <p:sldId id="471" r:id="rId41"/>
    <p:sldId id="533" r:id="rId42"/>
    <p:sldId id="515" r:id="rId43"/>
    <p:sldId id="521" r:id="rId44"/>
    <p:sldId id="536" r:id="rId45"/>
    <p:sldId id="535" r:id="rId46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EAB200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10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k-KZ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Расходы на финансирование здравоохранения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areaChart>
        <c:grouping val="stacked"/>
        <c:varyColors val="0"/>
        <c:ser>
          <c:idx val="0"/>
          <c:order val="0"/>
          <c:spPr>
            <a:solidFill>
              <a:srgbClr val="CC99FF">
                <a:alpha val="60000"/>
              </a:srgbClr>
            </a:solidFill>
            <a:ln>
              <a:noFill/>
            </a:ln>
            <a:effectLst/>
          </c:spPr>
          <c:cat>
            <c:numRef>
              <c:f>Лист1!$C$5:$C$16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Лист1!$D$5:$D$16</c:f>
              <c:numCache>
                <c:formatCode>#,##0</c:formatCode>
                <c:ptCount val="12"/>
                <c:pt idx="0">
                  <c:v>131209</c:v>
                </c:pt>
                <c:pt idx="1">
                  <c:v>187148.9</c:v>
                </c:pt>
                <c:pt idx="2">
                  <c:v>231062</c:v>
                </c:pt>
                <c:pt idx="3">
                  <c:v>310959</c:v>
                </c:pt>
                <c:pt idx="4">
                  <c:v>377483</c:v>
                </c:pt>
                <c:pt idx="5">
                  <c:v>460203</c:v>
                </c:pt>
                <c:pt idx="6">
                  <c:v>562823</c:v>
                </c:pt>
                <c:pt idx="7">
                  <c:v>631059</c:v>
                </c:pt>
                <c:pt idx="8">
                  <c:v>735160</c:v>
                </c:pt>
                <c:pt idx="9">
                  <c:v>824310</c:v>
                </c:pt>
                <c:pt idx="10">
                  <c:v>869700</c:v>
                </c:pt>
                <c:pt idx="11">
                  <c:v>867800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49-4DC1-8007-209FDF7CC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axId val="1136695952"/>
        <c:axId val="1136704112"/>
      </c:areaChart>
      <c:catAx>
        <c:axId val="11366959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136704112"/>
        <c:crosses val="autoZero"/>
        <c:auto val="1"/>
        <c:lblAlgn val="ctr"/>
        <c:lblOffset val="100"/>
        <c:noMultiLvlLbl val="0"/>
      </c:catAx>
      <c:valAx>
        <c:axId val="11367041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one"/>
        <c:crossAx val="11366959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dbl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latin typeface="Arial Narrow" panose="020B0606020202030204" pitchFamily="34" charset="0"/>
              </a:rPr>
              <a:t>Формы управления гос. медицинских организаций</a:t>
            </a:r>
          </a:p>
        </c:rich>
      </c:tx>
      <c:layout>
        <c:manualLayout>
          <c:xMode val="edge"/>
          <c:yMode val="edge"/>
          <c:x val="0.15440966754155738"/>
          <c:y val="2.87619459480791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9247594050743733E-2"/>
          <c:y val="0.23041666666666671"/>
          <c:w val="0.89019685039370111"/>
          <c:h val="0.6621839457567805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111111111111123E-2"/>
                  <c:y val="3.2407407407407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93B-4784-807E-23EC255E83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Лист1!$D$34:$D$35</c:f>
              <c:numCache>
                <c:formatCode>General</c:formatCode>
                <c:ptCount val="2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93B-4784-807E-23EC255E8352}"/>
            </c:ext>
          </c:extLst>
        </c:ser>
        <c:ser>
          <c:idx val="1"/>
          <c:order val="1"/>
          <c:spPr>
            <a:solidFill>
              <a:srgbClr val="D9E0E6">
                <a:lumMod val="9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Лист1!$E$34:$E$35</c:f>
              <c:numCache>
                <c:formatCode>General</c:formatCode>
                <c:ptCount val="2"/>
                <c:pt idx="0">
                  <c:v>285</c:v>
                </c:pt>
                <c:pt idx="1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93B-4784-807E-23EC255E8352}"/>
            </c:ext>
          </c:extLst>
        </c:ser>
        <c:ser>
          <c:idx val="2"/>
          <c:order val="2"/>
          <c:spPr>
            <a:solidFill>
              <a:srgbClr val="1CADE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Лист1!$F$34:$F$35</c:f>
              <c:numCache>
                <c:formatCode>General</c:formatCode>
                <c:ptCount val="2"/>
                <c:pt idx="0">
                  <c:v>346</c:v>
                </c:pt>
                <c:pt idx="1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93B-4784-807E-23EC255E8352}"/>
            </c:ext>
          </c:extLst>
        </c:ser>
        <c:ser>
          <c:idx val="3"/>
          <c:order val="3"/>
          <c:spPr>
            <a:solidFill>
              <a:srgbClr val="E6AF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185067526416019E-16"/>
                  <c:y val="6.29994606646978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93B-4784-807E-23EC255E83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Лист1!$C$34:$C$35</c:f>
              <c:strCache>
                <c:ptCount val="2"/>
                <c:pt idx="0">
                  <c:v>стационары</c:v>
                </c:pt>
                <c:pt idx="1">
                  <c:v>амбулаторно-поликлиническая служба</c:v>
                </c:pt>
              </c:strCache>
            </c:strRef>
          </c:cat>
          <c:val>
            <c:numRef>
              <c:f>Лист1!$G$34:$G$35</c:f>
              <c:numCache>
                <c:formatCode>General</c:formatCode>
                <c:ptCount val="2"/>
                <c:pt idx="0">
                  <c:v>87</c:v>
                </c:pt>
                <c:pt idx="1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93B-4784-807E-23EC255E8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6700304"/>
        <c:axId val="1136698128"/>
      </c:barChart>
      <c:catAx>
        <c:axId val="113670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36698128"/>
        <c:crosses val="autoZero"/>
        <c:auto val="1"/>
        <c:lblAlgn val="ctr"/>
        <c:lblOffset val="100"/>
        <c:noMultiLvlLbl val="0"/>
      </c:catAx>
      <c:valAx>
        <c:axId val="113669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670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C1C9F-3B38-4414-BB82-0B5EC4B512B0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839E80-094B-4831-92A8-BDE8FFA4F2DA}">
      <dgm:prSet phldrT="[Текст]"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роста потребления услуг</a:t>
          </a:r>
        </a:p>
      </dgm:t>
    </dgm:pt>
    <dgm:pt modelId="{5EE7FFAB-AE0F-4879-983B-EE8B98DAB477}" type="parTrans" cxnId="{65B3B473-4E7E-464F-8C37-063D4C752E9D}">
      <dgm:prSet/>
      <dgm:spPr/>
      <dgm:t>
        <a:bodyPr/>
        <a:lstStyle/>
        <a:p>
          <a:endParaRPr lang="ru-RU"/>
        </a:p>
      </dgm:t>
    </dgm:pt>
    <dgm:pt modelId="{9525709F-0A32-4485-A122-E9C1B7F8FF09}" type="sibTrans" cxnId="{65B3B473-4E7E-464F-8C37-063D4C752E9D}">
      <dgm:prSet/>
      <dgm:spPr/>
      <dgm:t>
        <a:bodyPr/>
        <a:lstStyle/>
        <a:p>
          <a:endParaRPr lang="ru-RU"/>
        </a:p>
      </dgm:t>
    </dgm:pt>
    <dgm:pt modelId="{C256A3E2-F2E8-4329-A59A-261B3E519A8C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за счет демографических изменений (рост рождаемости, старение населения)</a:t>
          </a:r>
        </a:p>
      </dgm:t>
    </dgm:pt>
    <dgm:pt modelId="{A97B62CA-CD59-4AF2-A5AD-EDB6DFD4B487}" type="parTrans" cxnId="{A409D7FB-1D9F-4F0C-A872-F9C41681CCEC}">
      <dgm:prSet/>
      <dgm:spPr/>
      <dgm:t>
        <a:bodyPr/>
        <a:lstStyle/>
        <a:p>
          <a:endParaRPr lang="ru-RU"/>
        </a:p>
      </dgm:t>
    </dgm:pt>
    <dgm:pt modelId="{DE533CCF-7E67-40D4-926A-2218D7A66B94}" type="sibTrans" cxnId="{A409D7FB-1D9F-4F0C-A872-F9C41681CCEC}">
      <dgm:prSet/>
      <dgm:spPr/>
      <dgm:t>
        <a:bodyPr/>
        <a:lstStyle/>
        <a:p>
          <a:endParaRPr lang="ru-RU"/>
        </a:p>
      </dgm:t>
    </dgm:pt>
    <dgm:pt modelId="{1BF1A8AD-F683-47EF-8F76-0A3A5FCE47EE}">
      <dgm:prSet phldrT="[Текст]"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роста стоимости здравоохранения</a:t>
          </a:r>
        </a:p>
      </dgm:t>
    </dgm:pt>
    <dgm:pt modelId="{7A8B5E78-33B2-4252-80EE-055B9173376E}" type="parTrans" cxnId="{10BE6D05-8CCA-430E-9DF1-16D92889DDEE}">
      <dgm:prSet/>
      <dgm:spPr/>
      <dgm:t>
        <a:bodyPr/>
        <a:lstStyle/>
        <a:p>
          <a:endParaRPr lang="ru-RU"/>
        </a:p>
      </dgm:t>
    </dgm:pt>
    <dgm:pt modelId="{672F5D1D-BBCB-4FB5-9A9E-32B01A53747D}" type="sibTrans" cxnId="{10BE6D05-8CCA-430E-9DF1-16D92889DDEE}">
      <dgm:prSet/>
      <dgm:spPr/>
      <dgm:t>
        <a:bodyPr/>
        <a:lstStyle/>
        <a:p>
          <a:endParaRPr lang="ru-RU"/>
        </a:p>
      </dgm:t>
    </dgm:pt>
    <dgm:pt modelId="{A20AC820-7AAC-4FC6-82F9-172EEE77120A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интенсивное внедрение новых дорогостоящих технологий (лекарства, медицинские изделия и оборудование)</a:t>
          </a:r>
        </a:p>
      </dgm:t>
    </dgm:pt>
    <dgm:pt modelId="{FB3A883D-5DD1-4D20-85B9-DC47C10C8D2B}" type="parTrans" cxnId="{C587354B-78B8-4CCC-BEFF-20DF94672F3B}">
      <dgm:prSet/>
      <dgm:spPr/>
      <dgm:t>
        <a:bodyPr/>
        <a:lstStyle/>
        <a:p>
          <a:endParaRPr lang="ru-RU"/>
        </a:p>
      </dgm:t>
    </dgm:pt>
    <dgm:pt modelId="{3890FE3A-FFFF-4983-BC86-C331ADDEBB9D}" type="sibTrans" cxnId="{C587354B-78B8-4CCC-BEFF-20DF94672F3B}">
      <dgm:prSet/>
      <dgm:spPr/>
      <dgm:t>
        <a:bodyPr/>
        <a:lstStyle/>
        <a:p>
          <a:endParaRPr lang="ru-RU"/>
        </a:p>
      </dgm:t>
    </dgm:pt>
    <dgm:pt modelId="{92B0D253-5EC4-4E40-B1CE-6E43A8EE7031}">
      <dgm:prSet phldrT="[Текст]"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недостаточности государственного бюджета и возможности компенсации</a:t>
          </a:r>
        </a:p>
      </dgm:t>
    </dgm:pt>
    <dgm:pt modelId="{FA428B3C-5215-4B44-A160-B857468EAB12}" type="parTrans" cxnId="{B8E59601-5D0E-46F4-A2FF-53770F020DF5}">
      <dgm:prSet/>
      <dgm:spPr/>
      <dgm:t>
        <a:bodyPr/>
        <a:lstStyle/>
        <a:p>
          <a:endParaRPr lang="ru-RU"/>
        </a:p>
      </dgm:t>
    </dgm:pt>
    <dgm:pt modelId="{2C1F4A5A-A8D2-4EDC-ABA8-EBA5DE49BA54}" type="sibTrans" cxnId="{B8E59601-5D0E-46F4-A2FF-53770F020DF5}">
      <dgm:prSet/>
      <dgm:spPr/>
      <dgm:t>
        <a:bodyPr/>
        <a:lstStyle/>
        <a:p>
          <a:endParaRPr lang="ru-RU"/>
        </a:p>
      </dgm:t>
    </dgm:pt>
    <dgm:pt modelId="{E937A9CA-1225-4E1D-B198-C32AF2B8DEEC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рост дефицита государственного бюджета вследствие экономической ситуации</a:t>
          </a:r>
        </a:p>
      </dgm:t>
    </dgm:pt>
    <dgm:pt modelId="{92AA97C3-D828-45B1-8074-4EC55AEB606B}" type="parTrans" cxnId="{C211E760-4FC6-43C5-9E8D-AE82781ADEFA}">
      <dgm:prSet/>
      <dgm:spPr/>
      <dgm:t>
        <a:bodyPr/>
        <a:lstStyle/>
        <a:p>
          <a:endParaRPr lang="ru-RU"/>
        </a:p>
      </dgm:t>
    </dgm:pt>
    <dgm:pt modelId="{6554C593-8AC8-4FDA-87EE-D63210CADD16}" type="sibTrans" cxnId="{C211E760-4FC6-43C5-9E8D-AE82781ADEFA}">
      <dgm:prSet/>
      <dgm:spPr/>
      <dgm:t>
        <a:bodyPr/>
        <a:lstStyle/>
        <a:p>
          <a:endParaRPr lang="ru-RU"/>
        </a:p>
      </dgm:t>
    </dgm:pt>
    <dgm:pt modelId="{E7F6CC0A-8A61-45C4-ABBB-A48ED95D148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рост отдельных заболеваний (сердечно-сосудистая патология, онкология и др.)</a:t>
          </a:r>
        </a:p>
      </dgm:t>
    </dgm:pt>
    <dgm:pt modelId="{4C285A0E-9D71-41A6-8F3D-E680AA82E289}" type="parTrans" cxnId="{54913038-0B39-4B3C-AA6A-044EE57FF04F}">
      <dgm:prSet/>
      <dgm:spPr/>
      <dgm:t>
        <a:bodyPr/>
        <a:lstStyle/>
        <a:p>
          <a:endParaRPr lang="ru-RU"/>
        </a:p>
      </dgm:t>
    </dgm:pt>
    <dgm:pt modelId="{C119F9DF-23C3-41EC-83A2-223055A28109}" type="sibTrans" cxnId="{54913038-0B39-4B3C-AA6A-044EE57FF04F}">
      <dgm:prSet/>
      <dgm:spPr/>
      <dgm:t>
        <a:bodyPr/>
        <a:lstStyle/>
        <a:p>
          <a:endParaRPr lang="ru-RU"/>
        </a:p>
      </dgm:t>
    </dgm:pt>
    <dgm:pt modelId="{50CBC267-E069-47FB-BE32-0DF9DE646E6D}">
      <dgm:prSet custT="1"/>
      <dgm:spPr/>
      <dgm:t>
        <a:bodyPr lIns="144000"/>
        <a:lstStyle/>
        <a:p>
          <a:pPr algn="l"/>
          <a:r>
            <a:rPr lang="ru-RU" sz="2200" u="none" dirty="0">
              <a:latin typeface="Arial Narrow" pitchFamily="34" charset="0"/>
            </a:rPr>
            <a:t>Риск неэффективности - не достижение конечных результатов</a:t>
          </a:r>
        </a:p>
      </dgm:t>
    </dgm:pt>
    <dgm:pt modelId="{EB017831-F808-4E58-BD95-7898BCB46C65}" type="parTrans" cxnId="{9A9AF100-ED6D-42A7-A7C7-2025843DE404}">
      <dgm:prSet/>
      <dgm:spPr/>
      <dgm:t>
        <a:bodyPr/>
        <a:lstStyle/>
        <a:p>
          <a:endParaRPr lang="ru-RU"/>
        </a:p>
      </dgm:t>
    </dgm:pt>
    <dgm:pt modelId="{84E9D5DC-F2B0-44DB-8B03-A51351002CEB}" type="sibTrans" cxnId="{9A9AF100-ED6D-42A7-A7C7-2025843DE404}">
      <dgm:prSet/>
      <dgm:spPr/>
      <dgm:t>
        <a:bodyPr/>
        <a:lstStyle/>
        <a:p>
          <a:endParaRPr lang="ru-RU"/>
        </a:p>
      </dgm:t>
    </dgm:pt>
    <dgm:pt modelId="{3F522DB7-EB0B-4540-A8AB-B5D57F8462D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значительные инвестиционные затраты государства</a:t>
          </a:r>
        </a:p>
      </dgm:t>
    </dgm:pt>
    <dgm:pt modelId="{B6848B0F-BF5D-4B52-9C7F-C1B2AD182C20}" type="parTrans" cxnId="{0B4CDCDE-486F-48C7-A06D-E6A7302BA186}">
      <dgm:prSet/>
      <dgm:spPr/>
      <dgm:t>
        <a:bodyPr/>
        <a:lstStyle/>
        <a:p>
          <a:endParaRPr lang="ru-RU"/>
        </a:p>
      </dgm:t>
    </dgm:pt>
    <dgm:pt modelId="{3FA61409-B269-4D82-B5FA-8C5748B0EE11}" type="sibTrans" cxnId="{0B4CDCDE-486F-48C7-A06D-E6A7302BA186}">
      <dgm:prSet/>
      <dgm:spPr/>
      <dgm:t>
        <a:bodyPr/>
        <a:lstStyle/>
        <a:p>
          <a:endParaRPr lang="ru-RU"/>
        </a:p>
      </dgm:t>
    </dgm:pt>
    <dgm:pt modelId="{5104368D-0ED8-4C0D-A2DC-F3A4B9902CE8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отсутствие гибкости при перераспределении средств между регионами и уровнями здравоохранения</a:t>
          </a:r>
        </a:p>
      </dgm:t>
    </dgm:pt>
    <dgm:pt modelId="{4C78B2FB-6EB9-465D-B2C1-76BB77DCAAA4}" type="parTrans" cxnId="{0B2DEBA5-FB95-433C-8B4E-2F7F8C7D9B25}">
      <dgm:prSet/>
      <dgm:spPr/>
      <dgm:t>
        <a:bodyPr/>
        <a:lstStyle/>
        <a:p>
          <a:endParaRPr lang="ru-RU"/>
        </a:p>
      </dgm:t>
    </dgm:pt>
    <dgm:pt modelId="{01090CDE-5336-4908-A399-30D331DB78B4}" type="sibTrans" cxnId="{0B2DEBA5-FB95-433C-8B4E-2F7F8C7D9B25}">
      <dgm:prSet/>
      <dgm:spPr/>
      <dgm:t>
        <a:bodyPr/>
        <a:lstStyle/>
        <a:p>
          <a:endParaRPr lang="ru-RU"/>
        </a:p>
      </dgm:t>
    </dgm:pt>
    <dgm:pt modelId="{F7533E34-BC65-423F-8AC0-DB22A5F57DB2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низкая компетенция системы менеджмента в здравоохранении</a:t>
          </a:r>
        </a:p>
      </dgm:t>
    </dgm:pt>
    <dgm:pt modelId="{11AEDEC7-324A-4EA2-BDFB-143404F35B70}" type="parTrans" cxnId="{43FEBA19-021C-43C9-AD7D-3CD67A4DE831}">
      <dgm:prSet/>
      <dgm:spPr/>
      <dgm:t>
        <a:bodyPr/>
        <a:lstStyle/>
        <a:p>
          <a:endParaRPr lang="ru-RU"/>
        </a:p>
      </dgm:t>
    </dgm:pt>
    <dgm:pt modelId="{A0C8593F-9892-43EF-83D0-3EE4B167BB7C}" type="sibTrans" cxnId="{43FEBA19-021C-43C9-AD7D-3CD67A4DE831}">
      <dgm:prSet/>
      <dgm:spPr/>
      <dgm:t>
        <a:bodyPr/>
        <a:lstStyle/>
        <a:p>
          <a:endParaRPr lang="ru-RU"/>
        </a:p>
      </dgm:t>
    </dgm:pt>
    <dgm:pt modelId="{78AC6D7A-169A-4F52-BAA7-7FD1C6E390B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недофинансирование трудовых затрат человеческих ресурсов</a:t>
          </a:r>
        </a:p>
      </dgm:t>
    </dgm:pt>
    <dgm:pt modelId="{07D3BFC0-BDCD-4D18-B862-4139F81361E9}" type="parTrans" cxnId="{444C6448-9014-46FF-9F09-86D1C4BF3C49}">
      <dgm:prSet/>
      <dgm:spPr/>
      <dgm:t>
        <a:bodyPr/>
        <a:lstStyle/>
        <a:p>
          <a:endParaRPr lang="ru-RU"/>
        </a:p>
      </dgm:t>
    </dgm:pt>
    <dgm:pt modelId="{C749653C-6F60-4EBB-BDD0-6D04DFD11B55}" type="sibTrans" cxnId="{444C6448-9014-46FF-9F09-86D1C4BF3C49}">
      <dgm:prSet/>
      <dgm:spPr/>
      <dgm:t>
        <a:bodyPr/>
        <a:lstStyle/>
        <a:p>
          <a:endParaRPr lang="ru-RU"/>
        </a:p>
      </dgm:t>
    </dgm:pt>
    <dgm:pt modelId="{3195B047-42EB-4E78-BB31-D3D2DDCCEA10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ru-RU" sz="1400" dirty="0">
              <a:latin typeface="Arial Narrow" pitchFamily="34" charset="0"/>
            </a:rPr>
            <a:t>неэффективное использование средств</a:t>
          </a:r>
        </a:p>
      </dgm:t>
    </dgm:pt>
    <dgm:pt modelId="{330B88BE-236D-45FC-BDDC-0B18371D3AE4}" type="parTrans" cxnId="{094BE53D-FEB7-4616-93FF-332004167305}">
      <dgm:prSet/>
      <dgm:spPr/>
      <dgm:t>
        <a:bodyPr/>
        <a:lstStyle/>
        <a:p>
          <a:endParaRPr lang="ru-RU"/>
        </a:p>
      </dgm:t>
    </dgm:pt>
    <dgm:pt modelId="{CD47BBB7-FB58-473F-8761-4D2CC7621157}" type="sibTrans" cxnId="{094BE53D-FEB7-4616-93FF-332004167305}">
      <dgm:prSet/>
      <dgm:spPr/>
      <dgm:t>
        <a:bodyPr/>
        <a:lstStyle/>
        <a:p>
          <a:endParaRPr lang="ru-RU"/>
        </a:p>
      </dgm:t>
    </dgm:pt>
    <dgm:pt modelId="{29878091-7D99-4E71-A34C-7709C0E9E030}" type="pres">
      <dgm:prSet presAssocID="{C30C1C9F-3B38-4414-BB82-0B5EC4B512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F520DE-8153-4A65-9890-59EC4F3FD67D}" type="pres">
      <dgm:prSet presAssocID="{92839E80-094B-4831-92A8-BDE8FFA4F2DA}" presName="linNode" presStyleCnt="0"/>
      <dgm:spPr/>
    </dgm:pt>
    <dgm:pt modelId="{893A7A09-2A61-4FF8-B614-B919611B9F9E}" type="pres">
      <dgm:prSet presAssocID="{92839E80-094B-4831-92A8-BDE8FFA4F2DA}" presName="parentText" presStyleLbl="node1" presStyleIdx="0" presStyleCnt="4" custLinFactNeighborY="-14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25F400-3FC1-44B9-93FD-2FD1AA134FA0}" type="pres">
      <dgm:prSet presAssocID="{92839E80-094B-4831-92A8-BDE8FFA4F2D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08B19-EC15-40C9-A042-B3DCBEAF091C}" type="pres">
      <dgm:prSet presAssocID="{9525709F-0A32-4485-A122-E9C1B7F8FF09}" presName="sp" presStyleCnt="0"/>
      <dgm:spPr/>
    </dgm:pt>
    <dgm:pt modelId="{9E49D81B-6B24-4C94-95C5-F2A38C723147}" type="pres">
      <dgm:prSet presAssocID="{1BF1A8AD-F683-47EF-8F76-0A3A5FCE47EE}" presName="linNode" presStyleCnt="0"/>
      <dgm:spPr/>
    </dgm:pt>
    <dgm:pt modelId="{813537FB-E029-48F1-B415-1CAF2E1E5E66}" type="pres">
      <dgm:prSet presAssocID="{1BF1A8AD-F683-47EF-8F76-0A3A5FCE47E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51F96-C7C9-49A2-AE3E-A757CA916AE3}" type="pres">
      <dgm:prSet presAssocID="{1BF1A8AD-F683-47EF-8F76-0A3A5FCE47EE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A1DE7-BE10-41B7-AFB4-74BCE061B800}" type="pres">
      <dgm:prSet presAssocID="{672F5D1D-BBCB-4FB5-9A9E-32B01A53747D}" presName="sp" presStyleCnt="0"/>
      <dgm:spPr/>
    </dgm:pt>
    <dgm:pt modelId="{260A0502-DECC-409E-9EA0-58A84F73B6EB}" type="pres">
      <dgm:prSet presAssocID="{92B0D253-5EC4-4E40-B1CE-6E43A8EE7031}" presName="linNode" presStyleCnt="0"/>
      <dgm:spPr/>
    </dgm:pt>
    <dgm:pt modelId="{75DF5D74-65D0-4507-822D-97D0C14AE187}" type="pres">
      <dgm:prSet presAssocID="{92B0D253-5EC4-4E40-B1CE-6E43A8EE703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FE5EF-A0B7-4E63-8242-A33A7B6E5B98}" type="pres">
      <dgm:prSet presAssocID="{92B0D253-5EC4-4E40-B1CE-6E43A8EE703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A1894-5307-43AA-8202-DB7F78E020F9}" type="pres">
      <dgm:prSet presAssocID="{2C1F4A5A-A8D2-4EDC-ABA8-EBA5DE49BA54}" presName="sp" presStyleCnt="0"/>
      <dgm:spPr/>
    </dgm:pt>
    <dgm:pt modelId="{02AA330E-39C6-41B2-BFAD-32E05587D559}" type="pres">
      <dgm:prSet presAssocID="{50CBC267-E069-47FB-BE32-0DF9DE646E6D}" presName="linNode" presStyleCnt="0"/>
      <dgm:spPr/>
    </dgm:pt>
    <dgm:pt modelId="{E46FD6F8-FC7F-4065-8B54-621CAE879897}" type="pres">
      <dgm:prSet presAssocID="{50CBC267-E069-47FB-BE32-0DF9DE646E6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AFAE0-3628-44C1-93EF-464C5BC0FB64}" type="pres">
      <dgm:prSet presAssocID="{50CBC267-E069-47FB-BE32-0DF9DE646E6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8E0329-8B87-47B0-8B1D-90F5972C9E1C}" type="presOf" srcId="{78AC6D7A-169A-4F52-BAA7-7FD1C6E390BC}" destId="{4C8AFAE0-3628-44C1-93EF-464C5BC0FB64}" srcOrd="0" destOrd="1" presId="urn:microsoft.com/office/officeart/2005/8/layout/vList5"/>
    <dgm:cxn modelId="{D5298EBE-5FD4-4AF9-9F7B-6C3378E05118}" type="presOf" srcId="{E7F6CC0A-8A61-45C4-ABBB-A48ED95D1483}" destId="{8E25F400-3FC1-44B9-93FD-2FD1AA134FA0}" srcOrd="0" destOrd="1" presId="urn:microsoft.com/office/officeart/2005/8/layout/vList5"/>
    <dgm:cxn modelId="{0B2DEBA5-FB95-433C-8B4E-2F7F8C7D9B25}" srcId="{92B0D253-5EC4-4E40-B1CE-6E43A8EE7031}" destId="{5104368D-0ED8-4C0D-A2DC-F3A4B9902CE8}" srcOrd="1" destOrd="0" parTransId="{4C78B2FB-6EB9-465D-B2C1-76BB77DCAAA4}" sibTransId="{01090CDE-5336-4908-A399-30D331DB78B4}"/>
    <dgm:cxn modelId="{998B4D32-107F-45C1-B351-8CBEF25BF246}" type="presOf" srcId="{1BF1A8AD-F683-47EF-8F76-0A3A5FCE47EE}" destId="{813537FB-E029-48F1-B415-1CAF2E1E5E66}" srcOrd="0" destOrd="0" presId="urn:microsoft.com/office/officeart/2005/8/layout/vList5"/>
    <dgm:cxn modelId="{094BE53D-FEB7-4616-93FF-332004167305}" srcId="{50CBC267-E069-47FB-BE32-0DF9DE646E6D}" destId="{3195B047-42EB-4E78-BB31-D3D2DDCCEA10}" srcOrd="2" destOrd="0" parTransId="{330B88BE-236D-45FC-BDDC-0B18371D3AE4}" sibTransId="{CD47BBB7-FB58-473F-8761-4D2CC7621157}"/>
    <dgm:cxn modelId="{43FEBA19-021C-43C9-AD7D-3CD67A4DE831}" srcId="{50CBC267-E069-47FB-BE32-0DF9DE646E6D}" destId="{F7533E34-BC65-423F-8AC0-DB22A5F57DB2}" srcOrd="0" destOrd="0" parTransId="{11AEDEC7-324A-4EA2-BDFB-143404F35B70}" sibTransId="{A0C8593F-9892-43EF-83D0-3EE4B167BB7C}"/>
    <dgm:cxn modelId="{B8E59601-5D0E-46F4-A2FF-53770F020DF5}" srcId="{C30C1C9F-3B38-4414-BB82-0B5EC4B512B0}" destId="{92B0D253-5EC4-4E40-B1CE-6E43A8EE7031}" srcOrd="2" destOrd="0" parTransId="{FA428B3C-5215-4B44-A160-B857468EAB12}" sibTransId="{2C1F4A5A-A8D2-4EDC-ABA8-EBA5DE49BA54}"/>
    <dgm:cxn modelId="{A409D7FB-1D9F-4F0C-A872-F9C41681CCEC}" srcId="{92839E80-094B-4831-92A8-BDE8FFA4F2DA}" destId="{C256A3E2-F2E8-4329-A59A-261B3E519A8C}" srcOrd="0" destOrd="0" parTransId="{A97B62CA-CD59-4AF2-A5AD-EDB6DFD4B487}" sibTransId="{DE533CCF-7E67-40D4-926A-2218D7A66B94}"/>
    <dgm:cxn modelId="{65B3B473-4E7E-464F-8C37-063D4C752E9D}" srcId="{C30C1C9F-3B38-4414-BB82-0B5EC4B512B0}" destId="{92839E80-094B-4831-92A8-BDE8FFA4F2DA}" srcOrd="0" destOrd="0" parTransId="{5EE7FFAB-AE0F-4879-983B-EE8B98DAB477}" sibTransId="{9525709F-0A32-4485-A122-E9C1B7F8FF09}"/>
    <dgm:cxn modelId="{C587354B-78B8-4CCC-BEFF-20DF94672F3B}" srcId="{1BF1A8AD-F683-47EF-8F76-0A3A5FCE47EE}" destId="{A20AC820-7AAC-4FC6-82F9-172EEE77120A}" srcOrd="0" destOrd="0" parTransId="{FB3A883D-5DD1-4D20-85B9-DC47C10C8D2B}" sibTransId="{3890FE3A-FFFF-4983-BC86-C331ADDEBB9D}"/>
    <dgm:cxn modelId="{870D35C6-BBAC-4BF8-A5F9-B0B7134F0DB5}" type="presOf" srcId="{3F522DB7-EB0B-4540-A8AB-B5D57F8462D3}" destId="{48651F96-C7C9-49A2-AE3E-A757CA916AE3}" srcOrd="0" destOrd="1" presId="urn:microsoft.com/office/officeart/2005/8/layout/vList5"/>
    <dgm:cxn modelId="{29F9E18D-8BA4-4E6F-997E-5633E5530BFF}" type="presOf" srcId="{5104368D-0ED8-4C0D-A2DC-F3A4B9902CE8}" destId="{8D7FE5EF-A0B7-4E63-8242-A33A7B6E5B98}" srcOrd="0" destOrd="1" presId="urn:microsoft.com/office/officeart/2005/8/layout/vList5"/>
    <dgm:cxn modelId="{A556496D-7B08-4BB1-9FA8-1204705480BA}" type="presOf" srcId="{3195B047-42EB-4E78-BB31-D3D2DDCCEA10}" destId="{4C8AFAE0-3628-44C1-93EF-464C5BC0FB64}" srcOrd="0" destOrd="2" presId="urn:microsoft.com/office/officeart/2005/8/layout/vList5"/>
    <dgm:cxn modelId="{444C6448-9014-46FF-9F09-86D1C4BF3C49}" srcId="{50CBC267-E069-47FB-BE32-0DF9DE646E6D}" destId="{78AC6D7A-169A-4F52-BAA7-7FD1C6E390BC}" srcOrd="1" destOrd="0" parTransId="{07D3BFC0-BDCD-4D18-B862-4139F81361E9}" sibTransId="{C749653C-6F60-4EBB-BDD0-6D04DFD11B55}"/>
    <dgm:cxn modelId="{254A9031-DF60-4D73-9DB0-CC6FF4F2478D}" type="presOf" srcId="{50CBC267-E069-47FB-BE32-0DF9DE646E6D}" destId="{E46FD6F8-FC7F-4065-8B54-621CAE879897}" srcOrd="0" destOrd="0" presId="urn:microsoft.com/office/officeart/2005/8/layout/vList5"/>
    <dgm:cxn modelId="{9A9AF100-ED6D-42A7-A7C7-2025843DE404}" srcId="{C30C1C9F-3B38-4414-BB82-0B5EC4B512B0}" destId="{50CBC267-E069-47FB-BE32-0DF9DE646E6D}" srcOrd="3" destOrd="0" parTransId="{EB017831-F808-4E58-BD95-7898BCB46C65}" sibTransId="{84E9D5DC-F2B0-44DB-8B03-A51351002CEB}"/>
    <dgm:cxn modelId="{36DE7E1F-2A2A-4933-9BB8-0CD3A6EFA2AB}" type="presOf" srcId="{C256A3E2-F2E8-4329-A59A-261B3E519A8C}" destId="{8E25F400-3FC1-44B9-93FD-2FD1AA134FA0}" srcOrd="0" destOrd="0" presId="urn:microsoft.com/office/officeart/2005/8/layout/vList5"/>
    <dgm:cxn modelId="{C35538EC-F1BF-46BB-B252-2E33F27B1663}" type="presOf" srcId="{E937A9CA-1225-4E1D-B198-C32AF2B8DEEC}" destId="{8D7FE5EF-A0B7-4E63-8242-A33A7B6E5B98}" srcOrd="0" destOrd="0" presId="urn:microsoft.com/office/officeart/2005/8/layout/vList5"/>
    <dgm:cxn modelId="{63C1C001-1AF1-4A1B-8CAA-C09E4D45A55B}" type="presOf" srcId="{92839E80-094B-4831-92A8-BDE8FFA4F2DA}" destId="{893A7A09-2A61-4FF8-B614-B919611B9F9E}" srcOrd="0" destOrd="0" presId="urn:microsoft.com/office/officeart/2005/8/layout/vList5"/>
    <dgm:cxn modelId="{4B352339-E2DC-4F50-9F05-AA021CD27F72}" type="presOf" srcId="{C30C1C9F-3B38-4414-BB82-0B5EC4B512B0}" destId="{29878091-7D99-4E71-A34C-7709C0E9E030}" srcOrd="0" destOrd="0" presId="urn:microsoft.com/office/officeart/2005/8/layout/vList5"/>
    <dgm:cxn modelId="{A63EC8DE-43D0-43A5-9713-3B2E0F25A646}" type="presOf" srcId="{A20AC820-7AAC-4FC6-82F9-172EEE77120A}" destId="{48651F96-C7C9-49A2-AE3E-A757CA916AE3}" srcOrd="0" destOrd="0" presId="urn:microsoft.com/office/officeart/2005/8/layout/vList5"/>
    <dgm:cxn modelId="{10BE6D05-8CCA-430E-9DF1-16D92889DDEE}" srcId="{C30C1C9F-3B38-4414-BB82-0B5EC4B512B0}" destId="{1BF1A8AD-F683-47EF-8F76-0A3A5FCE47EE}" srcOrd="1" destOrd="0" parTransId="{7A8B5E78-33B2-4252-80EE-055B9173376E}" sibTransId="{672F5D1D-BBCB-4FB5-9A9E-32B01A53747D}"/>
    <dgm:cxn modelId="{6B9DC22F-42BC-47CC-9628-C7D14DB7C720}" type="presOf" srcId="{92B0D253-5EC4-4E40-B1CE-6E43A8EE7031}" destId="{75DF5D74-65D0-4507-822D-97D0C14AE187}" srcOrd="0" destOrd="0" presId="urn:microsoft.com/office/officeart/2005/8/layout/vList5"/>
    <dgm:cxn modelId="{B23839BE-6E05-4C4A-877E-B5083CFBAF6D}" type="presOf" srcId="{F7533E34-BC65-423F-8AC0-DB22A5F57DB2}" destId="{4C8AFAE0-3628-44C1-93EF-464C5BC0FB64}" srcOrd="0" destOrd="0" presId="urn:microsoft.com/office/officeart/2005/8/layout/vList5"/>
    <dgm:cxn modelId="{54913038-0B39-4B3C-AA6A-044EE57FF04F}" srcId="{92839E80-094B-4831-92A8-BDE8FFA4F2DA}" destId="{E7F6CC0A-8A61-45C4-ABBB-A48ED95D1483}" srcOrd="1" destOrd="0" parTransId="{4C285A0E-9D71-41A6-8F3D-E680AA82E289}" sibTransId="{C119F9DF-23C3-41EC-83A2-223055A28109}"/>
    <dgm:cxn modelId="{0B4CDCDE-486F-48C7-A06D-E6A7302BA186}" srcId="{1BF1A8AD-F683-47EF-8F76-0A3A5FCE47EE}" destId="{3F522DB7-EB0B-4540-A8AB-B5D57F8462D3}" srcOrd="1" destOrd="0" parTransId="{B6848B0F-BF5D-4B52-9C7F-C1B2AD182C20}" sibTransId="{3FA61409-B269-4D82-B5FA-8C5748B0EE11}"/>
    <dgm:cxn modelId="{C211E760-4FC6-43C5-9E8D-AE82781ADEFA}" srcId="{92B0D253-5EC4-4E40-B1CE-6E43A8EE7031}" destId="{E937A9CA-1225-4E1D-B198-C32AF2B8DEEC}" srcOrd="0" destOrd="0" parTransId="{92AA97C3-D828-45B1-8074-4EC55AEB606B}" sibTransId="{6554C593-8AC8-4FDA-87EE-D63210CADD16}"/>
    <dgm:cxn modelId="{6A077C2E-8C98-4E00-AF3D-092C28877185}" type="presParOf" srcId="{29878091-7D99-4E71-A34C-7709C0E9E030}" destId="{FAF520DE-8153-4A65-9890-59EC4F3FD67D}" srcOrd="0" destOrd="0" presId="urn:microsoft.com/office/officeart/2005/8/layout/vList5"/>
    <dgm:cxn modelId="{A666DB0A-E3DC-4D80-A843-F5C8749088FA}" type="presParOf" srcId="{FAF520DE-8153-4A65-9890-59EC4F3FD67D}" destId="{893A7A09-2A61-4FF8-B614-B919611B9F9E}" srcOrd="0" destOrd="0" presId="urn:microsoft.com/office/officeart/2005/8/layout/vList5"/>
    <dgm:cxn modelId="{153F7A11-5B41-4D1D-9A8B-686E800EC860}" type="presParOf" srcId="{FAF520DE-8153-4A65-9890-59EC4F3FD67D}" destId="{8E25F400-3FC1-44B9-93FD-2FD1AA134FA0}" srcOrd="1" destOrd="0" presId="urn:microsoft.com/office/officeart/2005/8/layout/vList5"/>
    <dgm:cxn modelId="{11EAE18E-935D-4A46-9C86-094E49047F51}" type="presParOf" srcId="{29878091-7D99-4E71-A34C-7709C0E9E030}" destId="{30C08B19-EC15-40C9-A042-B3DCBEAF091C}" srcOrd="1" destOrd="0" presId="urn:microsoft.com/office/officeart/2005/8/layout/vList5"/>
    <dgm:cxn modelId="{3D3F2025-9924-4394-AC66-E9192535AEB1}" type="presParOf" srcId="{29878091-7D99-4E71-A34C-7709C0E9E030}" destId="{9E49D81B-6B24-4C94-95C5-F2A38C723147}" srcOrd="2" destOrd="0" presId="urn:microsoft.com/office/officeart/2005/8/layout/vList5"/>
    <dgm:cxn modelId="{8676AD64-E842-4A61-8697-CECDB77252D8}" type="presParOf" srcId="{9E49D81B-6B24-4C94-95C5-F2A38C723147}" destId="{813537FB-E029-48F1-B415-1CAF2E1E5E66}" srcOrd="0" destOrd="0" presId="urn:microsoft.com/office/officeart/2005/8/layout/vList5"/>
    <dgm:cxn modelId="{0C9C0AC2-D45F-4238-A2FA-3739AA214B60}" type="presParOf" srcId="{9E49D81B-6B24-4C94-95C5-F2A38C723147}" destId="{48651F96-C7C9-49A2-AE3E-A757CA916AE3}" srcOrd="1" destOrd="0" presId="urn:microsoft.com/office/officeart/2005/8/layout/vList5"/>
    <dgm:cxn modelId="{D4A7A45C-EFC5-4C09-AC67-30ED5F86D2B7}" type="presParOf" srcId="{29878091-7D99-4E71-A34C-7709C0E9E030}" destId="{A1EA1DE7-BE10-41B7-AFB4-74BCE061B800}" srcOrd="3" destOrd="0" presId="urn:microsoft.com/office/officeart/2005/8/layout/vList5"/>
    <dgm:cxn modelId="{DB040078-0CCE-4976-9A14-009F0E7C253A}" type="presParOf" srcId="{29878091-7D99-4E71-A34C-7709C0E9E030}" destId="{260A0502-DECC-409E-9EA0-58A84F73B6EB}" srcOrd="4" destOrd="0" presId="urn:microsoft.com/office/officeart/2005/8/layout/vList5"/>
    <dgm:cxn modelId="{72FF441D-5DC3-4AC4-9F60-1FB2051A13B7}" type="presParOf" srcId="{260A0502-DECC-409E-9EA0-58A84F73B6EB}" destId="{75DF5D74-65D0-4507-822D-97D0C14AE187}" srcOrd="0" destOrd="0" presId="urn:microsoft.com/office/officeart/2005/8/layout/vList5"/>
    <dgm:cxn modelId="{6EE329F5-4C8C-4D0F-82ED-1A7ABDB840F2}" type="presParOf" srcId="{260A0502-DECC-409E-9EA0-58A84F73B6EB}" destId="{8D7FE5EF-A0B7-4E63-8242-A33A7B6E5B98}" srcOrd="1" destOrd="0" presId="urn:microsoft.com/office/officeart/2005/8/layout/vList5"/>
    <dgm:cxn modelId="{E077316A-E97B-4013-AB18-14F5F15D9F7D}" type="presParOf" srcId="{29878091-7D99-4E71-A34C-7709C0E9E030}" destId="{A2AA1894-5307-43AA-8202-DB7F78E020F9}" srcOrd="5" destOrd="0" presId="urn:microsoft.com/office/officeart/2005/8/layout/vList5"/>
    <dgm:cxn modelId="{40B16EDC-E5E2-414A-99E1-52734BF9EB31}" type="presParOf" srcId="{29878091-7D99-4E71-A34C-7709C0E9E030}" destId="{02AA330E-39C6-41B2-BFAD-32E05587D559}" srcOrd="6" destOrd="0" presId="urn:microsoft.com/office/officeart/2005/8/layout/vList5"/>
    <dgm:cxn modelId="{8DEC4707-7589-4359-A0B4-0605F5D168A0}" type="presParOf" srcId="{02AA330E-39C6-41B2-BFAD-32E05587D559}" destId="{E46FD6F8-FC7F-4065-8B54-621CAE879897}" srcOrd="0" destOrd="0" presId="urn:microsoft.com/office/officeart/2005/8/layout/vList5"/>
    <dgm:cxn modelId="{E5D77780-A0B8-43AF-9A12-D6BA641B34C7}" type="presParOf" srcId="{02AA330E-39C6-41B2-BFAD-32E05587D559}" destId="{4C8AFAE0-3628-44C1-93EF-464C5BC0FB6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526871-FF2D-4CC2-98C5-46E6397A0E82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C2854249-EEA1-41FC-B5E0-D4C1035D3E82}">
      <dgm:prSet phldrT="[Текст]" custT="1"/>
      <dgm:spPr/>
      <dgm:t>
        <a:bodyPr/>
        <a:lstStyle/>
        <a:p>
          <a:pPr algn="ctr"/>
          <a:r>
            <a:rPr lang="ru-RU" sz="1600" b="1" dirty="0"/>
            <a:t>Конституция Республики Казахстан, Статья 29</a:t>
          </a:r>
        </a:p>
        <a:p>
          <a:pPr algn="just"/>
          <a:r>
            <a:rPr lang="ru-RU" sz="1100" dirty="0"/>
            <a:t>1. Граждане Республики Казахстан имеют право на охрану здоровья.</a:t>
          </a:r>
        </a:p>
        <a:p>
          <a:pPr algn="just"/>
          <a:r>
            <a:rPr lang="ru-RU" sz="1100" dirty="0"/>
            <a:t>2. Граждане Республики вправе получать бесплатно гарантированный объем медицинской помощи, установленный законом.</a:t>
          </a:r>
        </a:p>
        <a:p>
          <a:pPr algn="just"/>
          <a:r>
            <a:rPr lang="ru-RU" sz="1100" b="0" i="0" dirty="0"/>
            <a:t>3. Получение платной медицинской помощи в государственных и частных лечебных учреждениях, а также у лиц, занимающихся частной медицинской практикой, производится на основаниях и в порядке, установленных законом.</a:t>
          </a:r>
          <a:endParaRPr lang="ru-RU" sz="1100" dirty="0"/>
        </a:p>
      </dgm:t>
    </dgm:pt>
    <dgm:pt modelId="{6AB3C350-F12C-4A30-881B-6D0FCF2E6F11}" type="parTrans" cxnId="{CB17C964-59F5-467F-BA2E-E26B4BF29DBE}">
      <dgm:prSet/>
      <dgm:spPr/>
      <dgm:t>
        <a:bodyPr/>
        <a:lstStyle/>
        <a:p>
          <a:endParaRPr lang="ru-RU" sz="2800"/>
        </a:p>
      </dgm:t>
    </dgm:pt>
    <dgm:pt modelId="{B6894DCF-95E7-42AF-9A82-DEDF89085830}" type="sibTrans" cxnId="{CB17C964-59F5-467F-BA2E-E26B4BF29DBE}">
      <dgm:prSet/>
      <dgm:spPr/>
      <dgm:t>
        <a:bodyPr/>
        <a:lstStyle/>
        <a:p>
          <a:endParaRPr lang="ru-RU" sz="2800"/>
        </a:p>
      </dgm:t>
    </dgm:pt>
    <dgm:pt modelId="{8E6783D6-9FDF-4F7F-AA8A-446CA6160D67}">
      <dgm:prSet phldrT="[Текст]" custT="1"/>
      <dgm:spPr/>
      <dgm:t>
        <a:bodyPr/>
        <a:lstStyle/>
        <a:p>
          <a:pPr algn="ctr"/>
          <a:r>
            <a:rPr lang="ru-RU" sz="1600" b="1" dirty="0"/>
            <a:t>Институциональные реформы Главы Государства: 100 конкретных шагов </a:t>
          </a:r>
        </a:p>
        <a:p>
          <a:pPr algn="just"/>
          <a:r>
            <a:rPr lang="ru-RU" sz="1100" dirty="0"/>
            <a:t>80. ВНЕДРЕНИЕ ОБЯЗАТЕЛЬНОГО СОЦИАЛЬНОГО МЕДИЦИНСКОГО СТРАХОВАНИЯ. Усиление финансовой устойчивости системы здравоохранения на основе принципа СОЛИДАРНОЙ ОТВЕТСТВЕННОСТИ государства, работодателей и граждан. Приоритетное финансирование первичной медико-санитарной помощи (ПМСП). Первичная помощь станет центральным звеном национального здравоохранения для предупреждения и ранней борьбы с заболеваниями.</a:t>
          </a:r>
        </a:p>
      </dgm:t>
    </dgm:pt>
    <dgm:pt modelId="{7AD2E384-A978-443E-BDD1-D9E85F613E49}" type="parTrans" cxnId="{B5F396B6-4375-4857-B7CD-69613B82535F}">
      <dgm:prSet/>
      <dgm:spPr/>
      <dgm:t>
        <a:bodyPr/>
        <a:lstStyle/>
        <a:p>
          <a:endParaRPr lang="ru-RU" sz="2800"/>
        </a:p>
      </dgm:t>
    </dgm:pt>
    <dgm:pt modelId="{BDEBCDD4-CF66-43D7-B377-BD9CBA522371}" type="sibTrans" cxnId="{B5F396B6-4375-4857-B7CD-69613B82535F}">
      <dgm:prSet/>
      <dgm:spPr/>
      <dgm:t>
        <a:bodyPr/>
        <a:lstStyle/>
        <a:p>
          <a:endParaRPr lang="ru-RU" sz="2800"/>
        </a:p>
      </dgm:t>
    </dgm:pt>
    <dgm:pt modelId="{4D759484-543C-4D16-BBD7-B6530514D0FC}">
      <dgm:prSet phldrT="[Текст]" custT="1"/>
      <dgm:spPr/>
      <dgm:t>
        <a:bodyPr/>
        <a:lstStyle/>
        <a:p>
          <a:pPr algn="ctr"/>
          <a:r>
            <a:rPr lang="ru-RU" sz="1600" b="1" dirty="0"/>
            <a:t>С 2017 г. В Казахстане будет внедрена смешанная система финансирования здравоохранения:</a:t>
          </a:r>
        </a:p>
        <a:p>
          <a:pPr algn="just"/>
          <a:r>
            <a:rPr lang="ru-RU" sz="1100" dirty="0"/>
            <a:t>Гарантированный государством объема бесплатной медицинской помощи (ГОБМП)</a:t>
          </a:r>
        </a:p>
        <a:p>
          <a:pPr algn="just"/>
          <a:r>
            <a:rPr lang="ru-RU" sz="1100" dirty="0"/>
            <a:t>Система обязательного социального медицинского страхования (ОСМС)</a:t>
          </a:r>
        </a:p>
        <a:p>
          <a:pPr algn="just"/>
          <a:r>
            <a:rPr lang="ru-RU" sz="1100" dirty="0"/>
            <a:t>Добровольное медицинское страхование и платные медицинские услуги</a:t>
          </a:r>
        </a:p>
      </dgm:t>
    </dgm:pt>
    <dgm:pt modelId="{25E02E41-6107-4EB8-A64B-8F75B9B9556E}" type="parTrans" cxnId="{4F13DFC9-32A2-4A23-B5D1-CDD32554D04A}">
      <dgm:prSet/>
      <dgm:spPr/>
      <dgm:t>
        <a:bodyPr/>
        <a:lstStyle/>
        <a:p>
          <a:endParaRPr lang="ru-RU" sz="2800"/>
        </a:p>
      </dgm:t>
    </dgm:pt>
    <dgm:pt modelId="{AAB9E62B-EBFC-4045-A061-3FCD4E47EAB4}" type="sibTrans" cxnId="{4F13DFC9-32A2-4A23-B5D1-CDD32554D04A}">
      <dgm:prSet/>
      <dgm:spPr/>
      <dgm:t>
        <a:bodyPr/>
        <a:lstStyle/>
        <a:p>
          <a:endParaRPr lang="ru-RU" sz="2800"/>
        </a:p>
      </dgm:t>
    </dgm:pt>
    <dgm:pt modelId="{309E4CD7-ED9E-4225-8314-D7676ED2B1D6}" type="pres">
      <dgm:prSet presAssocID="{B3526871-FF2D-4CC2-98C5-46E6397A0E82}" presName="CompostProcess" presStyleCnt="0">
        <dgm:presLayoutVars>
          <dgm:dir/>
          <dgm:resizeHandles val="exact"/>
        </dgm:presLayoutVars>
      </dgm:prSet>
      <dgm:spPr/>
    </dgm:pt>
    <dgm:pt modelId="{BEB869AA-6122-445D-89DD-7A5D891E16C9}" type="pres">
      <dgm:prSet presAssocID="{B3526871-FF2D-4CC2-98C5-46E6397A0E82}" presName="arrow" presStyleLbl="bgShp" presStyleIdx="0" presStyleCnt="1" custScaleX="117647"/>
      <dgm:spPr/>
    </dgm:pt>
    <dgm:pt modelId="{6E706696-FAAB-4191-A5EA-9B1967583704}" type="pres">
      <dgm:prSet presAssocID="{B3526871-FF2D-4CC2-98C5-46E6397A0E82}" presName="linearProcess" presStyleCnt="0"/>
      <dgm:spPr/>
    </dgm:pt>
    <dgm:pt modelId="{D78C9DA9-AE1E-47A4-AB83-69E108B742D8}" type="pres">
      <dgm:prSet presAssocID="{C2854249-EEA1-41FC-B5E0-D4C1035D3E82}" presName="textNode" presStyleLbl="node1" presStyleIdx="0" presStyleCnt="3" custScaleY="140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6EB29-5147-49E7-B5E0-23485C24FB83}" type="pres">
      <dgm:prSet presAssocID="{B6894DCF-95E7-42AF-9A82-DEDF89085830}" presName="sibTrans" presStyleCnt="0"/>
      <dgm:spPr/>
    </dgm:pt>
    <dgm:pt modelId="{977DC08B-BC04-4A8C-AFEC-4B8071FA66E0}" type="pres">
      <dgm:prSet presAssocID="{8E6783D6-9FDF-4F7F-AA8A-446CA6160D67}" presName="textNode" presStyleLbl="node1" presStyleIdx="1" presStyleCnt="3" custScaleY="139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F858BE-908A-4FF0-BA7E-DC9994ED67F8}" type="pres">
      <dgm:prSet presAssocID="{BDEBCDD4-CF66-43D7-B377-BD9CBA522371}" presName="sibTrans" presStyleCnt="0"/>
      <dgm:spPr/>
    </dgm:pt>
    <dgm:pt modelId="{AB1AEE4E-D05F-458C-BAD0-884A39862C9B}" type="pres">
      <dgm:prSet presAssocID="{4D759484-543C-4D16-BBD7-B6530514D0FC}" presName="textNode" presStyleLbl="node1" presStyleIdx="2" presStyleCnt="3" custScaleY="141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459324-D45A-4D8A-93DB-D7739286BD40}" type="presOf" srcId="{B3526871-FF2D-4CC2-98C5-46E6397A0E82}" destId="{309E4CD7-ED9E-4225-8314-D7676ED2B1D6}" srcOrd="0" destOrd="0" presId="urn:microsoft.com/office/officeart/2005/8/layout/hProcess9"/>
    <dgm:cxn modelId="{95261405-34D7-4EB8-9C1D-799FA169B5A2}" type="presOf" srcId="{C2854249-EEA1-41FC-B5E0-D4C1035D3E82}" destId="{D78C9DA9-AE1E-47A4-AB83-69E108B742D8}" srcOrd="0" destOrd="0" presId="urn:microsoft.com/office/officeart/2005/8/layout/hProcess9"/>
    <dgm:cxn modelId="{B67D0984-D3E2-44AC-B9A1-38B95215A270}" type="presOf" srcId="{4D759484-543C-4D16-BBD7-B6530514D0FC}" destId="{AB1AEE4E-D05F-458C-BAD0-884A39862C9B}" srcOrd="0" destOrd="0" presId="urn:microsoft.com/office/officeart/2005/8/layout/hProcess9"/>
    <dgm:cxn modelId="{D3CC0551-83D5-4701-84EE-5B572018B6E6}" type="presOf" srcId="{8E6783D6-9FDF-4F7F-AA8A-446CA6160D67}" destId="{977DC08B-BC04-4A8C-AFEC-4B8071FA66E0}" srcOrd="0" destOrd="0" presId="urn:microsoft.com/office/officeart/2005/8/layout/hProcess9"/>
    <dgm:cxn modelId="{4F13DFC9-32A2-4A23-B5D1-CDD32554D04A}" srcId="{B3526871-FF2D-4CC2-98C5-46E6397A0E82}" destId="{4D759484-543C-4D16-BBD7-B6530514D0FC}" srcOrd="2" destOrd="0" parTransId="{25E02E41-6107-4EB8-A64B-8F75B9B9556E}" sibTransId="{AAB9E62B-EBFC-4045-A061-3FCD4E47EAB4}"/>
    <dgm:cxn modelId="{CB17C964-59F5-467F-BA2E-E26B4BF29DBE}" srcId="{B3526871-FF2D-4CC2-98C5-46E6397A0E82}" destId="{C2854249-EEA1-41FC-B5E0-D4C1035D3E82}" srcOrd="0" destOrd="0" parTransId="{6AB3C350-F12C-4A30-881B-6D0FCF2E6F11}" sibTransId="{B6894DCF-95E7-42AF-9A82-DEDF89085830}"/>
    <dgm:cxn modelId="{B5F396B6-4375-4857-B7CD-69613B82535F}" srcId="{B3526871-FF2D-4CC2-98C5-46E6397A0E82}" destId="{8E6783D6-9FDF-4F7F-AA8A-446CA6160D67}" srcOrd="1" destOrd="0" parTransId="{7AD2E384-A978-443E-BDD1-D9E85F613E49}" sibTransId="{BDEBCDD4-CF66-43D7-B377-BD9CBA522371}"/>
    <dgm:cxn modelId="{D1CB5E01-381B-4637-A6A7-F7663E87CCC2}" type="presParOf" srcId="{309E4CD7-ED9E-4225-8314-D7676ED2B1D6}" destId="{BEB869AA-6122-445D-89DD-7A5D891E16C9}" srcOrd="0" destOrd="0" presId="urn:microsoft.com/office/officeart/2005/8/layout/hProcess9"/>
    <dgm:cxn modelId="{D67E6A28-9EC0-41C1-A1C1-DE39A9CA1BA2}" type="presParOf" srcId="{309E4CD7-ED9E-4225-8314-D7676ED2B1D6}" destId="{6E706696-FAAB-4191-A5EA-9B1967583704}" srcOrd="1" destOrd="0" presId="urn:microsoft.com/office/officeart/2005/8/layout/hProcess9"/>
    <dgm:cxn modelId="{7FB9EFEC-9B5C-4F31-9A3D-BFF8E2CFCD0A}" type="presParOf" srcId="{6E706696-FAAB-4191-A5EA-9B1967583704}" destId="{D78C9DA9-AE1E-47A4-AB83-69E108B742D8}" srcOrd="0" destOrd="0" presId="urn:microsoft.com/office/officeart/2005/8/layout/hProcess9"/>
    <dgm:cxn modelId="{D3E91C0B-C687-4A6A-9AF4-E14A820637DA}" type="presParOf" srcId="{6E706696-FAAB-4191-A5EA-9B1967583704}" destId="{4EF6EB29-5147-49E7-B5E0-23485C24FB83}" srcOrd="1" destOrd="0" presId="urn:microsoft.com/office/officeart/2005/8/layout/hProcess9"/>
    <dgm:cxn modelId="{82160E0A-69E4-40DA-9A6F-4AE375206A8E}" type="presParOf" srcId="{6E706696-FAAB-4191-A5EA-9B1967583704}" destId="{977DC08B-BC04-4A8C-AFEC-4B8071FA66E0}" srcOrd="2" destOrd="0" presId="urn:microsoft.com/office/officeart/2005/8/layout/hProcess9"/>
    <dgm:cxn modelId="{7EDDB884-4C1A-488C-B233-6194FA022C2C}" type="presParOf" srcId="{6E706696-FAAB-4191-A5EA-9B1967583704}" destId="{E9F858BE-908A-4FF0-BA7E-DC9994ED67F8}" srcOrd="3" destOrd="0" presId="urn:microsoft.com/office/officeart/2005/8/layout/hProcess9"/>
    <dgm:cxn modelId="{D7A165BB-EAEA-4240-AF63-E957BD5B99A9}" type="presParOf" srcId="{6E706696-FAAB-4191-A5EA-9B1967583704}" destId="{AB1AEE4E-D05F-458C-BAD0-884A39862C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060C14-E5DC-4ACF-8817-2F682C715DFD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47AF4A-8123-4CA6-8D79-95C7AC88C845}">
      <dgm:prSet phldrT="[Текст]" custT="1"/>
      <dgm:spPr/>
      <dgm:t>
        <a:bodyPr/>
        <a:lstStyle/>
        <a:p>
          <a:r>
            <a:rPr lang="ru-RU" sz="2000" b="1" dirty="0"/>
            <a:t>Достижение общественной солидарности</a:t>
          </a:r>
        </a:p>
      </dgm:t>
    </dgm:pt>
    <dgm:pt modelId="{C938A665-75A8-426A-8177-99CAC7B04604}" type="parTrans" cxnId="{C45D8980-B6BD-4507-BAD0-64AC82C7B47C}">
      <dgm:prSet/>
      <dgm:spPr/>
      <dgm:t>
        <a:bodyPr/>
        <a:lstStyle/>
        <a:p>
          <a:endParaRPr lang="ru-RU" sz="2000" b="1"/>
        </a:p>
      </dgm:t>
    </dgm:pt>
    <dgm:pt modelId="{45058FBE-751D-4C1A-A2EC-572D99320421}" type="sibTrans" cxnId="{C45D8980-B6BD-4507-BAD0-64AC82C7B47C}">
      <dgm:prSet/>
      <dgm:spPr/>
      <dgm:t>
        <a:bodyPr/>
        <a:lstStyle/>
        <a:p>
          <a:endParaRPr lang="ru-RU" sz="2000" b="1"/>
        </a:p>
      </dgm:t>
    </dgm:pt>
    <dgm:pt modelId="{A6C86D46-B92B-4EBA-BE40-E0A21DE62C24}">
      <dgm:prSet phldrT="[Текст]" custT="1"/>
      <dgm:spPr/>
      <dgm:t>
        <a:bodyPr/>
        <a:lstStyle/>
        <a:p>
          <a:r>
            <a:rPr lang="ru-RU" sz="1400" b="1" dirty="0"/>
            <a:t>Укрепление собственного здоровья </a:t>
          </a:r>
        </a:p>
      </dgm:t>
    </dgm:pt>
    <dgm:pt modelId="{8B442DD1-2136-40D3-826C-D6DE5BE8BE8F}" type="parTrans" cxnId="{3A28B2FB-475F-4750-ADAE-4B59CD0FFBF0}">
      <dgm:prSet/>
      <dgm:spPr/>
      <dgm:t>
        <a:bodyPr/>
        <a:lstStyle/>
        <a:p>
          <a:endParaRPr lang="ru-RU" sz="2000" b="1"/>
        </a:p>
      </dgm:t>
    </dgm:pt>
    <dgm:pt modelId="{5859E4EE-7B0C-429D-A7CD-64B65BBE34EF}" type="sibTrans" cxnId="{3A28B2FB-475F-4750-ADAE-4B59CD0FFBF0}">
      <dgm:prSet/>
      <dgm:spPr/>
      <dgm:t>
        <a:bodyPr/>
        <a:lstStyle/>
        <a:p>
          <a:endParaRPr lang="ru-RU" sz="2000" b="1"/>
        </a:p>
      </dgm:t>
    </dgm:pt>
    <dgm:pt modelId="{3D3FBC3B-77E1-44E0-ACA9-66D300F4F447}">
      <dgm:prSet phldrT="[Текст]" custT="1"/>
      <dgm:spPr/>
      <dgm:t>
        <a:bodyPr/>
        <a:lstStyle/>
        <a:p>
          <a:r>
            <a:rPr lang="ru-RU" sz="1400" b="1" dirty="0"/>
            <a:t>Разделение бремени охраны здоровья населения</a:t>
          </a:r>
        </a:p>
      </dgm:t>
    </dgm:pt>
    <dgm:pt modelId="{EA87AD7E-316C-408D-BD72-5F89EB394444}" type="parTrans" cxnId="{4D5549DD-2C7D-493B-B66E-C7FDD70F1614}">
      <dgm:prSet/>
      <dgm:spPr/>
      <dgm:t>
        <a:bodyPr/>
        <a:lstStyle/>
        <a:p>
          <a:endParaRPr lang="ru-RU" sz="2000" b="1"/>
        </a:p>
      </dgm:t>
    </dgm:pt>
    <dgm:pt modelId="{1F3A6402-6035-4779-8465-5D0B7224B938}" type="sibTrans" cxnId="{4D5549DD-2C7D-493B-B66E-C7FDD70F1614}">
      <dgm:prSet/>
      <dgm:spPr/>
      <dgm:t>
        <a:bodyPr/>
        <a:lstStyle/>
        <a:p>
          <a:endParaRPr lang="ru-RU" sz="2000" b="1"/>
        </a:p>
      </dgm:t>
    </dgm:pt>
    <dgm:pt modelId="{173BD1E9-5671-43C0-995F-133711F54029}">
      <dgm:prSet phldrT="[Текст]" custT="1"/>
      <dgm:spPr/>
      <dgm:t>
        <a:bodyPr/>
        <a:lstStyle/>
        <a:p>
          <a:r>
            <a:rPr lang="ru-RU" sz="2000" b="1" dirty="0"/>
            <a:t>Обеспечение финансовой устойчивости системы</a:t>
          </a:r>
        </a:p>
      </dgm:t>
    </dgm:pt>
    <dgm:pt modelId="{1A17C9ED-43B4-48DF-8C22-D31FC1CF709C}" type="parTrans" cxnId="{9C73B7A0-78F3-46C5-9B4A-93408EF27028}">
      <dgm:prSet/>
      <dgm:spPr/>
      <dgm:t>
        <a:bodyPr/>
        <a:lstStyle/>
        <a:p>
          <a:endParaRPr lang="ru-RU" sz="2000" b="1"/>
        </a:p>
      </dgm:t>
    </dgm:pt>
    <dgm:pt modelId="{AA595974-F3BD-4108-8F70-B469FCDC4CD4}" type="sibTrans" cxnId="{9C73B7A0-78F3-46C5-9B4A-93408EF27028}">
      <dgm:prSet/>
      <dgm:spPr/>
      <dgm:t>
        <a:bodyPr/>
        <a:lstStyle/>
        <a:p>
          <a:endParaRPr lang="ru-RU" sz="2000" b="1"/>
        </a:p>
      </dgm:t>
    </dgm:pt>
    <dgm:pt modelId="{744B8502-2973-4058-8F7C-5DBA9BFC4120}">
      <dgm:prSet phldrT="[Текст]" custT="1"/>
      <dgm:spPr/>
      <dgm:t>
        <a:bodyPr/>
        <a:lstStyle/>
        <a:p>
          <a:r>
            <a:rPr lang="ru-RU" sz="1400" b="1" dirty="0"/>
            <a:t>Обеспечение устойчивости системы к внешним факторам и росту затрат </a:t>
          </a:r>
        </a:p>
      </dgm:t>
    </dgm:pt>
    <dgm:pt modelId="{FD230CDC-AB81-4367-916D-00020B6D4004}" type="parTrans" cxnId="{A78AEFBE-F278-43F9-A999-F299780BF1FD}">
      <dgm:prSet/>
      <dgm:spPr/>
      <dgm:t>
        <a:bodyPr/>
        <a:lstStyle/>
        <a:p>
          <a:endParaRPr lang="ru-RU" sz="2000" b="1"/>
        </a:p>
      </dgm:t>
    </dgm:pt>
    <dgm:pt modelId="{2E62AF54-C037-4F85-AD41-95E06B9F373C}" type="sibTrans" cxnId="{A78AEFBE-F278-43F9-A999-F299780BF1FD}">
      <dgm:prSet/>
      <dgm:spPr/>
      <dgm:t>
        <a:bodyPr/>
        <a:lstStyle/>
        <a:p>
          <a:endParaRPr lang="ru-RU" sz="2000" b="1"/>
        </a:p>
      </dgm:t>
    </dgm:pt>
    <dgm:pt modelId="{1CE2F2CD-DE45-4222-9B68-0A751E82F62A}">
      <dgm:prSet phldrT="[Текст]" custT="1"/>
      <dgm:spPr/>
      <dgm:t>
        <a:bodyPr/>
        <a:lstStyle/>
        <a:p>
          <a:r>
            <a:rPr lang="ru-RU" sz="1400" b="1" dirty="0"/>
            <a:t>Обеспечение прозрачности и справедливости системы </a:t>
          </a:r>
        </a:p>
      </dgm:t>
    </dgm:pt>
    <dgm:pt modelId="{434F42BF-1516-48A9-9E2C-77E37360A320}" type="parTrans" cxnId="{1A784DBD-EB36-49ED-BD5F-6A8BB2E2C6CB}">
      <dgm:prSet/>
      <dgm:spPr/>
      <dgm:t>
        <a:bodyPr/>
        <a:lstStyle/>
        <a:p>
          <a:endParaRPr lang="ru-RU" sz="2000" b="1"/>
        </a:p>
      </dgm:t>
    </dgm:pt>
    <dgm:pt modelId="{34E76A80-0575-48CB-978C-C8A399063563}" type="sibTrans" cxnId="{1A784DBD-EB36-49ED-BD5F-6A8BB2E2C6CB}">
      <dgm:prSet/>
      <dgm:spPr/>
      <dgm:t>
        <a:bodyPr/>
        <a:lstStyle/>
        <a:p>
          <a:endParaRPr lang="ru-RU" sz="2000" b="1"/>
        </a:p>
      </dgm:t>
    </dgm:pt>
    <dgm:pt modelId="{EE312AA4-12D1-4FAE-88A0-52019CFD99AF}">
      <dgm:prSet phldrT="[Текст]" custT="1"/>
      <dgm:spPr/>
      <dgm:t>
        <a:bodyPr/>
        <a:lstStyle/>
        <a:p>
          <a:r>
            <a:rPr lang="ru-RU" sz="2000" b="1" dirty="0"/>
            <a:t>Повышение эффективности системы</a:t>
          </a:r>
        </a:p>
      </dgm:t>
    </dgm:pt>
    <dgm:pt modelId="{997C5E1C-BCD1-42C4-84FA-5A28F79BE067}" type="parTrans" cxnId="{E724C7C9-FC09-465C-9BA3-05DC8529CE3E}">
      <dgm:prSet/>
      <dgm:spPr/>
      <dgm:t>
        <a:bodyPr/>
        <a:lstStyle/>
        <a:p>
          <a:endParaRPr lang="ru-RU" sz="2000" b="1"/>
        </a:p>
      </dgm:t>
    </dgm:pt>
    <dgm:pt modelId="{3C3E6F6B-4261-47B1-8E4E-AAEC4EA37CCE}" type="sibTrans" cxnId="{E724C7C9-FC09-465C-9BA3-05DC8529CE3E}">
      <dgm:prSet/>
      <dgm:spPr/>
      <dgm:t>
        <a:bodyPr/>
        <a:lstStyle/>
        <a:p>
          <a:endParaRPr lang="ru-RU" sz="2000" b="1"/>
        </a:p>
      </dgm:t>
    </dgm:pt>
    <dgm:pt modelId="{B11315AF-6081-46D1-BB7C-3CC8919F3691}">
      <dgm:prSet phldrT="[Текст]" custT="1"/>
      <dgm:spPr/>
      <dgm:t>
        <a:bodyPr/>
        <a:lstStyle/>
        <a:p>
          <a:r>
            <a:rPr lang="ru-RU" sz="1400" b="1" dirty="0"/>
            <a:t>Достижение конечных результатов доступности, полноты и качества услуг</a:t>
          </a:r>
        </a:p>
      </dgm:t>
    </dgm:pt>
    <dgm:pt modelId="{99EB7C65-8BB0-4DE0-8268-6465DF43BD18}" type="parTrans" cxnId="{EEBB7EB9-7EF2-4D4A-ADDD-5EBD3C5C4C4B}">
      <dgm:prSet/>
      <dgm:spPr/>
      <dgm:t>
        <a:bodyPr/>
        <a:lstStyle/>
        <a:p>
          <a:endParaRPr lang="ru-RU" sz="2000" b="1"/>
        </a:p>
      </dgm:t>
    </dgm:pt>
    <dgm:pt modelId="{DDEC161E-1779-460E-8AE4-52CBD5643024}" type="sibTrans" cxnId="{EEBB7EB9-7EF2-4D4A-ADDD-5EBD3C5C4C4B}">
      <dgm:prSet/>
      <dgm:spPr/>
      <dgm:t>
        <a:bodyPr/>
        <a:lstStyle/>
        <a:p>
          <a:endParaRPr lang="ru-RU" sz="2000" b="1"/>
        </a:p>
      </dgm:t>
    </dgm:pt>
    <dgm:pt modelId="{94431C6F-C77E-46D3-819B-489A2A23C7C8}">
      <dgm:prSet phldrT="[Текст]" custT="1"/>
      <dgm:spPr/>
      <dgm:t>
        <a:bodyPr/>
        <a:lstStyle/>
        <a:p>
          <a:r>
            <a:rPr lang="ru-RU" sz="1400" b="1" dirty="0"/>
            <a:t>Обеспечение  высокой компетенции и конкурентоспособности системы</a:t>
          </a:r>
        </a:p>
      </dgm:t>
    </dgm:pt>
    <dgm:pt modelId="{40247820-6114-44D0-ADF6-6865D609B4A0}" type="parTrans" cxnId="{C8D6BC52-0234-4F05-9420-5C3A68462FC9}">
      <dgm:prSet/>
      <dgm:spPr/>
      <dgm:t>
        <a:bodyPr/>
        <a:lstStyle/>
        <a:p>
          <a:endParaRPr lang="ru-RU" sz="2000" b="1"/>
        </a:p>
      </dgm:t>
    </dgm:pt>
    <dgm:pt modelId="{BA9E118E-E5B5-4BF0-88B7-59E7D5B0972C}" type="sibTrans" cxnId="{C8D6BC52-0234-4F05-9420-5C3A68462FC9}">
      <dgm:prSet/>
      <dgm:spPr/>
      <dgm:t>
        <a:bodyPr/>
        <a:lstStyle/>
        <a:p>
          <a:endParaRPr lang="ru-RU" sz="2000" b="1"/>
        </a:p>
      </dgm:t>
    </dgm:pt>
    <dgm:pt modelId="{5A40CE44-AFD1-4402-AFEC-9359D8CFD476}" type="pres">
      <dgm:prSet presAssocID="{BB060C14-E5DC-4ACF-8817-2F682C715D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639AA61-95A9-4D45-B15C-D8D80EF62D84}" type="pres">
      <dgm:prSet presAssocID="{D347AF4A-8123-4CA6-8D79-95C7AC88C845}" presName="root" presStyleCnt="0"/>
      <dgm:spPr/>
    </dgm:pt>
    <dgm:pt modelId="{713F3289-29B6-4FAA-96B3-550C3247E090}" type="pres">
      <dgm:prSet presAssocID="{D347AF4A-8123-4CA6-8D79-95C7AC88C845}" presName="rootComposite" presStyleCnt="0"/>
      <dgm:spPr/>
    </dgm:pt>
    <dgm:pt modelId="{BF3308CC-0D0D-4263-B937-F1D29A716971}" type="pres">
      <dgm:prSet presAssocID="{D347AF4A-8123-4CA6-8D79-95C7AC88C845}" presName="rootText" presStyleLbl="node1" presStyleIdx="0" presStyleCnt="3"/>
      <dgm:spPr/>
      <dgm:t>
        <a:bodyPr/>
        <a:lstStyle/>
        <a:p>
          <a:endParaRPr lang="ru-RU"/>
        </a:p>
      </dgm:t>
    </dgm:pt>
    <dgm:pt modelId="{4089065C-781D-4A96-BEB7-381CBA251A7D}" type="pres">
      <dgm:prSet presAssocID="{D347AF4A-8123-4CA6-8D79-95C7AC88C845}" presName="rootConnector" presStyleLbl="node1" presStyleIdx="0" presStyleCnt="3"/>
      <dgm:spPr/>
      <dgm:t>
        <a:bodyPr/>
        <a:lstStyle/>
        <a:p>
          <a:endParaRPr lang="ru-RU"/>
        </a:p>
      </dgm:t>
    </dgm:pt>
    <dgm:pt modelId="{FEEF35BA-DDA0-40EF-9E79-1AEDC19346ED}" type="pres">
      <dgm:prSet presAssocID="{D347AF4A-8123-4CA6-8D79-95C7AC88C845}" presName="childShape" presStyleCnt="0"/>
      <dgm:spPr/>
    </dgm:pt>
    <dgm:pt modelId="{AA527F85-A3E7-4AD1-BB7F-C9E9DE2E953C}" type="pres">
      <dgm:prSet presAssocID="{8B442DD1-2136-40D3-826C-D6DE5BE8BE8F}" presName="Name13" presStyleLbl="parChTrans1D2" presStyleIdx="0" presStyleCnt="6"/>
      <dgm:spPr/>
      <dgm:t>
        <a:bodyPr/>
        <a:lstStyle/>
        <a:p>
          <a:endParaRPr lang="ru-RU"/>
        </a:p>
      </dgm:t>
    </dgm:pt>
    <dgm:pt modelId="{C74ADDBF-F6F9-4273-8FFB-3935AD60FD64}" type="pres">
      <dgm:prSet presAssocID="{A6C86D46-B92B-4EBA-BE40-E0A21DE62C24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2C89B-6F1E-45EB-96D3-F87ADC1B90CD}" type="pres">
      <dgm:prSet presAssocID="{EA87AD7E-316C-408D-BD72-5F89EB394444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77CC415-4A36-4CE6-BD0F-668BCCF40ABC}" type="pres">
      <dgm:prSet presAssocID="{3D3FBC3B-77E1-44E0-ACA9-66D300F4F447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852C6-9AF8-4CBE-9AC8-CF9B2841022D}" type="pres">
      <dgm:prSet presAssocID="{173BD1E9-5671-43C0-995F-133711F54029}" presName="root" presStyleCnt="0"/>
      <dgm:spPr/>
    </dgm:pt>
    <dgm:pt modelId="{304D5B2E-8089-4EAF-A7DB-257EA71D73A3}" type="pres">
      <dgm:prSet presAssocID="{173BD1E9-5671-43C0-995F-133711F54029}" presName="rootComposite" presStyleCnt="0"/>
      <dgm:spPr/>
    </dgm:pt>
    <dgm:pt modelId="{AE4C0DA5-8039-42D0-ACBA-D63BABE52961}" type="pres">
      <dgm:prSet presAssocID="{173BD1E9-5671-43C0-995F-133711F54029}" presName="rootText" presStyleLbl="node1" presStyleIdx="1" presStyleCnt="3"/>
      <dgm:spPr/>
      <dgm:t>
        <a:bodyPr/>
        <a:lstStyle/>
        <a:p>
          <a:endParaRPr lang="ru-RU"/>
        </a:p>
      </dgm:t>
    </dgm:pt>
    <dgm:pt modelId="{0891B632-5219-4A1B-A139-6DE62B9757C0}" type="pres">
      <dgm:prSet presAssocID="{173BD1E9-5671-43C0-995F-133711F54029}" presName="rootConnector" presStyleLbl="node1" presStyleIdx="1" presStyleCnt="3"/>
      <dgm:spPr/>
      <dgm:t>
        <a:bodyPr/>
        <a:lstStyle/>
        <a:p>
          <a:endParaRPr lang="ru-RU"/>
        </a:p>
      </dgm:t>
    </dgm:pt>
    <dgm:pt modelId="{1AAC7DA3-9E62-4E00-A08A-DCA726CE0D9E}" type="pres">
      <dgm:prSet presAssocID="{173BD1E9-5671-43C0-995F-133711F54029}" presName="childShape" presStyleCnt="0"/>
      <dgm:spPr/>
    </dgm:pt>
    <dgm:pt modelId="{0A100EE0-0737-4B0D-86AD-566B2EB3CA49}" type="pres">
      <dgm:prSet presAssocID="{FD230CDC-AB81-4367-916D-00020B6D4004}" presName="Name13" presStyleLbl="parChTrans1D2" presStyleIdx="2" presStyleCnt="6"/>
      <dgm:spPr/>
      <dgm:t>
        <a:bodyPr/>
        <a:lstStyle/>
        <a:p>
          <a:endParaRPr lang="ru-RU"/>
        </a:p>
      </dgm:t>
    </dgm:pt>
    <dgm:pt modelId="{FEA6DE52-7971-4918-8CAC-EC460EB9F155}" type="pres">
      <dgm:prSet presAssocID="{744B8502-2973-4058-8F7C-5DBA9BFC4120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D44F4-C64E-4D94-99F1-B2328C1A6169}" type="pres">
      <dgm:prSet presAssocID="{434F42BF-1516-48A9-9E2C-77E37360A320}" presName="Name13" presStyleLbl="parChTrans1D2" presStyleIdx="3" presStyleCnt="6"/>
      <dgm:spPr/>
      <dgm:t>
        <a:bodyPr/>
        <a:lstStyle/>
        <a:p>
          <a:endParaRPr lang="ru-RU"/>
        </a:p>
      </dgm:t>
    </dgm:pt>
    <dgm:pt modelId="{9EB0343D-79CC-48A9-B163-0A1BDB0EAB60}" type="pres">
      <dgm:prSet presAssocID="{1CE2F2CD-DE45-4222-9B68-0A751E82F62A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CCDE1E-C023-4DFA-916A-9CA9D6BDE8E9}" type="pres">
      <dgm:prSet presAssocID="{EE312AA4-12D1-4FAE-88A0-52019CFD99AF}" presName="root" presStyleCnt="0"/>
      <dgm:spPr/>
    </dgm:pt>
    <dgm:pt modelId="{292BAAD6-51A5-4288-9F04-54863B4A58EC}" type="pres">
      <dgm:prSet presAssocID="{EE312AA4-12D1-4FAE-88A0-52019CFD99AF}" presName="rootComposite" presStyleCnt="0"/>
      <dgm:spPr/>
    </dgm:pt>
    <dgm:pt modelId="{16531E3E-FEAD-4DB4-908B-15E7DA2215DE}" type="pres">
      <dgm:prSet presAssocID="{EE312AA4-12D1-4FAE-88A0-52019CFD99AF}" presName="rootText" presStyleLbl="node1" presStyleIdx="2" presStyleCnt="3"/>
      <dgm:spPr/>
      <dgm:t>
        <a:bodyPr/>
        <a:lstStyle/>
        <a:p>
          <a:endParaRPr lang="ru-RU"/>
        </a:p>
      </dgm:t>
    </dgm:pt>
    <dgm:pt modelId="{4C204FF8-E806-49B6-B9FD-62073B0655CA}" type="pres">
      <dgm:prSet presAssocID="{EE312AA4-12D1-4FAE-88A0-52019CFD99AF}" presName="rootConnector" presStyleLbl="node1" presStyleIdx="2" presStyleCnt="3"/>
      <dgm:spPr/>
      <dgm:t>
        <a:bodyPr/>
        <a:lstStyle/>
        <a:p>
          <a:endParaRPr lang="ru-RU"/>
        </a:p>
      </dgm:t>
    </dgm:pt>
    <dgm:pt modelId="{C8525134-BCCD-4983-A0F7-D053EFDEA5DD}" type="pres">
      <dgm:prSet presAssocID="{EE312AA4-12D1-4FAE-88A0-52019CFD99AF}" presName="childShape" presStyleCnt="0"/>
      <dgm:spPr/>
    </dgm:pt>
    <dgm:pt modelId="{D1323A0B-8DCE-4997-B4A8-89032D6B2288}" type="pres">
      <dgm:prSet presAssocID="{99EB7C65-8BB0-4DE0-8268-6465DF43BD18}" presName="Name13" presStyleLbl="parChTrans1D2" presStyleIdx="4" presStyleCnt="6"/>
      <dgm:spPr/>
      <dgm:t>
        <a:bodyPr/>
        <a:lstStyle/>
        <a:p>
          <a:endParaRPr lang="ru-RU"/>
        </a:p>
      </dgm:t>
    </dgm:pt>
    <dgm:pt modelId="{7AEB20AA-7844-4873-8E35-A051ED995C7D}" type="pres">
      <dgm:prSet presAssocID="{B11315AF-6081-46D1-BB7C-3CC8919F3691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F962C-4CDF-470F-A3C4-EEC1F3631210}" type="pres">
      <dgm:prSet presAssocID="{40247820-6114-44D0-ADF6-6865D609B4A0}" presName="Name13" presStyleLbl="parChTrans1D2" presStyleIdx="5" presStyleCnt="6"/>
      <dgm:spPr/>
      <dgm:t>
        <a:bodyPr/>
        <a:lstStyle/>
        <a:p>
          <a:endParaRPr lang="ru-RU"/>
        </a:p>
      </dgm:t>
    </dgm:pt>
    <dgm:pt modelId="{51C0FBAB-CA5A-4CC1-B46F-30CB25CC0A26}" type="pres">
      <dgm:prSet presAssocID="{94431C6F-C77E-46D3-819B-489A2A23C7C8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84ADB8-C420-48C8-8FD7-EBF691AED60A}" type="presOf" srcId="{EE312AA4-12D1-4FAE-88A0-52019CFD99AF}" destId="{4C204FF8-E806-49B6-B9FD-62073B0655CA}" srcOrd="1" destOrd="0" presId="urn:microsoft.com/office/officeart/2005/8/layout/hierarchy3"/>
    <dgm:cxn modelId="{01BB5A55-5D87-4B57-9E32-F12622FDE88D}" type="presOf" srcId="{173BD1E9-5671-43C0-995F-133711F54029}" destId="{AE4C0DA5-8039-42D0-ACBA-D63BABE52961}" srcOrd="0" destOrd="0" presId="urn:microsoft.com/office/officeart/2005/8/layout/hierarchy3"/>
    <dgm:cxn modelId="{30034565-9DB2-49E2-A0F7-21C56528F2E3}" type="presOf" srcId="{8B442DD1-2136-40D3-826C-D6DE5BE8BE8F}" destId="{AA527F85-A3E7-4AD1-BB7F-C9E9DE2E953C}" srcOrd="0" destOrd="0" presId="urn:microsoft.com/office/officeart/2005/8/layout/hierarchy3"/>
    <dgm:cxn modelId="{4D5549DD-2C7D-493B-B66E-C7FDD70F1614}" srcId="{D347AF4A-8123-4CA6-8D79-95C7AC88C845}" destId="{3D3FBC3B-77E1-44E0-ACA9-66D300F4F447}" srcOrd="1" destOrd="0" parTransId="{EA87AD7E-316C-408D-BD72-5F89EB394444}" sibTransId="{1F3A6402-6035-4779-8465-5D0B7224B938}"/>
    <dgm:cxn modelId="{9842B4FC-6AFF-42D9-8132-1BD7818943F8}" type="presOf" srcId="{40247820-6114-44D0-ADF6-6865D609B4A0}" destId="{23BF962C-4CDF-470F-A3C4-EEC1F3631210}" srcOrd="0" destOrd="0" presId="urn:microsoft.com/office/officeart/2005/8/layout/hierarchy3"/>
    <dgm:cxn modelId="{B6FD807E-6BF8-4075-BFB7-7A2FFC85BC95}" type="presOf" srcId="{A6C86D46-B92B-4EBA-BE40-E0A21DE62C24}" destId="{C74ADDBF-F6F9-4273-8FFB-3935AD60FD64}" srcOrd="0" destOrd="0" presId="urn:microsoft.com/office/officeart/2005/8/layout/hierarchy3"/>
    <dgm:cxn modelId="{4F883819-060E-425D-9811-5321F24DB8BF}" type="presOf" srcId="{BB060C14-E5DC-4ACF-8817-2F682C715DFD}" destId="{5A40CE44-AFD1-4402-AFEC-9359D8CFD476}" srcOrd="0" destOrd="0" presId="urn:microsoft.com/office/officeart/2005/8/layout/hierarchy3"/>
    <dgm:cxn modelId="{9B32A935-A15D-4291-84B7-11CB4C442E44}" type="presOf" srcId="{EE312AA4-12D1-4FAE-88A0-52019CFD99AF}" destId="{16531E3E-FEAD-4DB4-908B-15E7DA2215DE}" srcOrd="0" destOrd="0" presId="urn:microsoft.com/office/officeart/2005/8/layout/hierarchy3"/>
    <dgm:cxn modelId="{8C323B75-8398-4D21-9464-9AB10E8EC20A}" type="presOf" srcId="{FD230CDC-AB81-4367-916D-00020B6D4004}" destId="{0A100EE0-0737-4B0D-86AD-566B2EB3CA49}" srcOrd="0" destOrd="0" presId="urn:microsoft.com/office/officeart/2005/8/layout/hierarchy3"/>
    <dgm:cxn modelId="{BC657106-5EA6-4614-ACCE-DA2C255FF14F}" type="presOf" srcId="{EA87AD7E-316C-408D-BD72-5F89EB394444}" destId="{7352C89B-6F1E-45EB-96D3-F87ADC1B90CD}" srcOrd="0" destOrd="0" presId="urn:microsoft.com/office/officeart/2005/8/layout/hierarchy3"/>
    <dgm:cxn modelId="{03FBB665-CC23-499F-AD26-45F45696DCAB}" type="presOf" srcId="{D347AF4A-8123-4CA6-8D79-95C7AC88C845}" destId="{4089065C-781D-4A96-BEB7-381CBA251A7D}" srcOrd="1" destOrd="0" presId="urn:microsoft.com/office/officeart/2005/8/layout/hierarchy3"/>
    <dgm:cxn modelId="{3A28B2FB-475F-4750-ADAE-4B59CD0FFBF0}" srcId="{D347AF4A-8123-4CA6-8D79-95C7AC88C845}" destId="{A6C86D46-B92B-4EBA-BE40-E0A21DE62C24}" srcOrd="0" destOrd="0" parTransId="{8B442DD1-2136-40D3-826C-D6DE5BE8BE8F}" sibTransId="{5859E4EE-7B0C-429D-A7CD-64B65BBE34EF}"/>
    <dgm:cxn modelId="{0F203A9C-EA60-499F-819C-C86EF88934AE}" type="presOf" srcId="{173BD1E9-5671-43C0-995F-133711F54029}" destId="{0891B632-5219-4A1B-A139-6DE62B9757C0}" srcOrd="1" destOrd="0" presId="urn:microsoft.com/office/officeart/2005/8/layout/hierarchy3"/>
    <dgm:cxn modelId="{0F39C87E-140B-4DE4-91D1-1E507B5FF246}" type="presOf" srcId="{434F42BF-1516-48A9-9E2C-77E37360A320}" destId="{6EBD44F4-C64E-4D94-99F1-B2328C1A6169}" srcOrd="0" destOrd="0" presId="urn:microsoft.com/office/officeart/2005/8/layout/hierarchy3"/>
    <dgm:cxn modelId="{D80DE65C-0754-4C1A-BF8F-A882D6B700F8}" type="presOf" srcId="{744B8502-2973-4058-8F7C-5DBA9BFC4120}" destId="{FEA6DE52-7971-4918-8CAC-EC460EB9F155}" srcOrd="0" destOrd="0" presId="urn:microsoft.com/office/officeart/2005/8/layout/hierarchy3"/>
    <dgm:cxn modelId="{A3EBA863-E34F-4B05-A36F-FF0AE0234546}" type="presOf" srcId="{94431C6F-C77E-46D3-819B-489A2A23C7C8}" destId="{51C0FBAB-CA5A-4CC1-B46F-30CB25CC0A26}" srcOrd="0" destOrd="0" presId="urn:microsoft.com/office/officeart/2005/8/layout/hierarchy3"/>
    <dgm:cxn modelId="{1A784DBD-EB36-49ED-BD5F-6A8BB2E2C6CB}" srcId="{173BD1E9-5671-43C0-995F-133711F54029}" destId="{1CE2F2CD-DE45-4222-9B68-0A751E82F62A}" srcOrd="1" destOrd="0" parTransId="{434F42BF-1516-48A9-9E2C-77E37360A320}" sibTransId="{34E76A80-0575-48CB-978C-C8A399063563}"/>
    <dgm:cxn modelId="{C8D6BC52-0234-4F05-9420-5C3A68462FC9}" srcId="{EE312AA4-12D1-4FAE-88A0-52019CFD99AF}" destId="{94431C6F-C77E-46D3-819B-489A2A23C7C8}" srcOrd="1" destOrd="0" parTransId="{40247820-6114-44D0-ADF6-6865D609B4A0}" sibTransId="{BA9E118E-E5B5-4BF0-88B7-59E7D5B0972C}"/>
    <dgm:cxn modelId="{7FA13993-9D93-4286-BE6A-6CCC9F526BCF}" type="presOf" srcId="{B11315AF-6081-46D1-BB7C-3CC8919F3691}" destId="{7AEB20AA-7844-4873-8E35-A051ED995C7D}" srcOrd="0" destOrd="0" presId="urn:microsoft.com/office/officeart/2005/8/layout/hierarchy3"/>
    <dgm:cxn modelId="{C45D8980-B6BD-4507-BAD0-64AC82C7B47C}" srcId="{BB060C14-E5DC-4ACF-8817-2F682C715DFD}" destId="{D347AF4A-8123-4CA6-8D79-95C7AC88C845}" srcOrd="0" destOrd="0" parTransId="{C938A665-75A8-426A-8177-99CAC7B04604}" sibTransId="{45058FBE-751D-4C1A-A2EC-572D99320421}"/>
    <dgm:cxn modelId="{E7D710C3-D656-420B-B484-99E0A50807FE}" type="presOf" srcId="{D347AF4A-8123-4CA6-8D79-95C7AC88C845}" destId="{BF3308CC-0D0D-4263-B937-F1D29A716971}" srcOrd="0" destOrd="0" presId="urn:microsoft.com/office/officeart/2005/8/layout/hierarchy3"/>
    <dgm:cxn modelId="{DB5DF001-E4B5-4506-BA67-60D17C67D821}" type="presOf" srcId="{1CE2F2CD-DE45-4222-9B68-0A751E82F62A}" destId="{9EB0343D-79CC-48A9-B163-0A1BDB0EAB60}" srcOrd="0" destOrd="0" presId="urn:microsoft.com/office/officeart/2005/8/layout/hierarchy3"/>
    <dgm:cxn modelId="{9C73B7A0-78F3-46C5-9B4A-93408EF27028}" srcId="{BB060C14-E5DC-4ACF-8817-2F682C715DFD}" destId="{173BD1E9-5671-43C0-995F-133711F54029}" srcOrd="1" destOrd="0" parTransId="{1A17C9ED-43B4-48DF-8C22-D31FC1CF709C}" sibTransId="{AA595974-F3BD-4108-8F70-B469FCDC4CD4}"/>
    <dgm:cxn modelId="{A78AEFBE-F278-43F9-A999-F299780BF1FD}" srcId="{173BD1E9-5671-43C0-995F-133711F54029}" destId="{744B8502-2973-4058-8F7C-5DBA9BFC4120}" srcOrd="0" destOrd="0" parTransId="{FD230CDC-AB81-4367-916D-00020B6D4004}" sibTransId="{2E62AF54-C037-4F85-AD41-95E06B9F373C}"/>
    <dgm:cxn modelId="{F0F2F9D8-B784-4D83-AA86-9F1FD8875508}" type="presOf" srcId="{3D3FBC3B-77E1-44E0-ACA9-66D300F4F447}" destId="{A77CC415-4A36-4CE6-BD0F-668BCCF40ABC}" srcOrd="0" destOrd="0" presId="urn:microsoft.com/office/officeart/2005/8/layout/hierarchy3"/>
    <dgm:cxn modelId="{B85C0CB4-8C49-4DE6-B027-5BC95FBC0BE2}" type="presOf" srcId="{99EB7C65-8BB0-4DE0-8268-6465DF43BD18}" destId="{D1323A0B-8DCE-4997-B4A8-89032D6B2288}" srcOrd="0" destOrd="0" presId="urn:microsoft.com/office/officeart/2005/8/layout/hierarchy3"/>
    <dgm:cxn modelId="{E724C7C9-FC09-465C-9BA3-05DC8529CE3E}" srcId="{BB060C14-E5DC-4ACF-8817-2F682C715DFD}" destId="{EE312AA4-12D1-4FAE-88A0-52019CFD99AF}" srcOrd="2" destOrd="0" parTransId="{997C5E1C-BCD1-42C4-84FA-5A28F79BE067}" sibTransId="{3C3E6F6B-4261-47B1-8E4E-AAEC4EA37CCE}"/>
    <dgm:cxn modelId="{EEBB7EB9-7EF2-4D4A-ADDD-5EBD3C5C4C4B}" srcId="{EE312AA4-12D1-4FAE-88A0-52019CFD99AF}" destId="{B11315AF-6081-46D1-BB7C-3CC8919F3691}" srcOrd="0" destOrd="0" parTransId="{99EB7C65-8BB0-4DE0-8268-6465DF43BD18}" sibTransId="{DDEC161E-1779-460E-8AE4-52CBD5643024}"/>
    <dgm:cxn modelId="{FC9A598A-1889-4CC2-8D4A-04E1A4AE21DB}" type="presParOf" srcId="{5A40CE44-AFD1-4402-AFEC-9359D8CFD476}" destId="{F639AA61-95A9-4D45-B15C-D8D80EF62D84}" srcOrd="0" destOrd="0" presId="urn:microsoft.com/office/officeart/2005/8/layout/hierarchy3"/>
    <dgm:cxn modelId="{D2DB1C37-EED3-482C-AFBA-19824152DB95}" type="presParOf" srcId="{F639AA61-95A9-4D45-B15C-D8D80EF62D84}" destId="{713F3289-29B6-4FAA-96B3-550C3247E090}" srcOrd="0" destOrd="0" presId="urn:microsoft.com/office/officeart/2005/8/layout/hierarchy3"/>
    <dgm:cxn modelId="{80CB1450-6CDD-4832-811D-CAB610B0DC67}" type="presParOf" srcId="{713F3289-29B6-4FAA-96B3-550C3247E090}" destId="{BF3308CC-0D0D-4263-B937-F1D29A716971}" srcOrd="0" destOrd="0" presId="urn:microsoft.com/office/officeart/2005/8/layout/hierarchy3"/>
    <dgm:cxn modelId="{775D079C-BB3C-4AB4-82FD-26327BC8A1FA}" type="presParOf" srcId="{713F3289-29B6-4FAA-96B3-550C3247E090}" destId="{4089065C-781D-4A96-BEB7-381CBA251A7D}" srcOrd="1" destOrd="0" presId="urn:microsoft.com/office/officeart/2005/8/layout/hierarchy3"/>
    <dgm:cxn modelId="{0A8D8265-057B-45B6-919B-647F75AAC570}" type="presParOf" srcId="{F639AA61-95A9-4D45-B15C-D8D80EF62D84}" destId="{FEEF35BA-DDA0-40EF-9E79-1AEDC19346ED}" srcOrd="1" destOrd="0" presId="urn:microsoft.com/office/officeart/2005/8/layout/hierarchy3"/>
    <dgm:cxn modelId="{277FE0F5-586F-427D-822C-935E29029DE7}" type="presParOf" srcId="{FEEF35BA-DDA0-40EF-9E79-1AEDC19346ED}" destId="{AA527F85-A3E7-4AD1-BB7F-C9E9DE2E953C}" srcOrd="0" destOrd="0" presId="urn:microsoft.com/office/officeart/2005/8/layout/hierarchy3"/>
    <dgm:cxn modelId="{BC60746B-7FC4-46A1-ADA6-5C9CC12729D7}" type="presParOf" srcId="{FEEF35BA-DDA0-40EF-9E79-1AEDC19346ED}" destId="{C74ADDBF-F6F9-4273-8FFB-3935AD60FD64}" srcOrd="1" destOrd="0" presId="urn:microsoft.com/office/officeart/2005/8/layout/hierarchy3"/>
    <dgm:cxn modelId="{3570B0CB-0515-4ED9-8A97-C5195ABED628}" type="presParOf" srcId="{FEEF35BA-DDA0-40EF-9E79-1AEDC19346ED}" destId="{7352C89B-6F1E-45EB-96D3-F87ADC1B90CD}" srcOrd="2" destOrd="0" presId="urn:microsoft.com/office/officeart/2005/8/layout/hierarchy3"/>
    <dgm:cxn modelId="{CCE5D945-494E-4805-A35F-D480F4A620FC}" type="presParOf" srcId="{FEEF35BA-DDA0-40EF-9E79-1AEDC19346ED}" destId="{A77CC415-4A36-4CE6-BD0F-668BCCF40ABC}" srcOrd="3" destOrd="0" presId="urn:microsoft.com/office/officeart/2005/8/layout/hierarchy3"/>
    <dgm:cxn modelId="{5523D203-C8A2-463D-B978-E5E7DD96E84A}" type="presParOf" srcId="{5A40CE44-AFD1-4402-AFEC-9359D8CFD476}" destId="{457852C6-9AF8-4CBE-9AC8-CF9B2841022D}" srcOrd="1" destOrd="0" presId="urn:microsoft.com/office/officeart/2005/8/layout/hierarchy3"/>
    <dgm:cxn modelId="{7AA52BB2-894B-4FEF-A5A8-92F428297F0C}" type="presParOf" srcId="{457852C6-9AF8-4CBE-9AC8-CF9B2841022D}" destId="{304D5B2E-8089-4EAF-A7DB-257EA71D73A3}" srcOrd="0" destOrd="0" presId="urn:microsoft.com/office/officeart/2005/8/layout/hierarchy3"/>
    <dgm:cxn modelId="{9F1E3F0C-6725-4AB5-BD48-9AA39E2AD975}" type="presParOf" srcId="{304D5B2E-8089-4EAF-A7DB-257EA71D73A3}" destId="{AE4C0DA5-8039-42D0-ACBA-D63BABE52961}" srcOrd="0" destOrd="0" presId="urn:microsoft.com/office/officeart/2005/8/layout/hierarchy3"/>
    <dgm:cxn modelId="{1568790D-D6D1-4FBF-AA41-5421793A4E9E}" type="presParOf" srcId="{304D5B2E-8089-4EAF-A7DB-257EA71D73A3}" destId="{0891B632-5219-4A1B-A139-6DE62B9757C0}" srcOrd="1" destOrd="0" presId="urn:microsoft.com/office/officeart/2005/8/layout/hierarchy3"/>
    <dgm:cxn modelId="{BC83C1A4-EBF4-453B-956B-7B1FC6FF79D4}" type="presParOf" srcId="{457852C6-9AF8-4CBE-9AC8-CF9B2841022D}" destId="{1AAC7DA3-9E62-4E00-A08A-DCA726CE0D9E}" srcOrd="1" destOrd="0" presId="urn:microsoft.com/office/officeart/2005/8/layout/hierarchy3"/>
    <dgm:cxn modelId="{0F9163E3-6C37-4AD1-BB3E-8E357A8B48D8}" type="presParOf" srcId="{1AAC7DA3-9E62-4E00-A08A-DCA726CE0D9E}" destId="{0A100EE0-0737-4B0D-86AD-566B2EB3CA49}" srcOrd="0" destOrd="0" presId="urn:microsoft.com/office/officeart/2005/8/layout/hierarchy3"/>
    <dgm:cxn modelId="{21BB085B-0B4A-4E2A-928A-100B94E37E56}" type="presParOf" srcId="{1AAC7DA3-9E62-4E00-A08A-DCA726CE0D9E}" destId="{FEA6DE52-7971-4918-8CAC-EC460EB9F155}" srcOrd="1" destOrd="0" presId="urn:microsoft.com/office/officeart/2005/8/layout/hierarchy3"/>
    <dgm:cxn modelId="{90EA025B-9D4E-4F13-8058-6CF9A469012A}" type="presParOf" srcId="{1AAC7DA3-9E62-4E00-A08A-DCA726CE0D9E}" destId="{6EBD44F4-C64E-4D94-99F1-B2328C1A6169}" srcOrd="2" destOrd="0" presId="urn:microsoft.com/office/officeart/2005/8/layout/hierarchy3"/>
    <dgm:cxn modelId="{2FEE1657-D6CA-4257-AF15-08AFE9B005AD}" type="presParOf" srcId="{1AAC7DA3-9E62-4E00-A08A-DCA726CE0D9E}" destId="{9EB0343D-79CC-48A9-B163-0A1BDB0EAB60}" srcOrd="3" destOrd="0" presId="urn:microsoft.com/office/officeart/2005/8/layout/hierarchy3"/>
    <dgm:cxn modelId="{01637C76-FA16-4621-8126-295FA36F6BBC}" type="presParOf" srcId="{5A40CE44-AFD1-4402-AFEC-9359D8CFD476}" destId="{6ACCDE1E-C023-4DFA-916A-9CA9D6BDE8E9}" srcOrd="2" destOrd="0" presId="urn:microsoft.com/office/officeart/2005/8/layout/hierarchy3"/>
    <dgm:cxn modelId="{AEBADA3B-A86D-45DF-816A-FB50F8270D6E}" type="presParOf" srcId="{6ACCDE1E-C023-4DFA-916A-9CA9D6BDE8E9}" destId="{292BAAD6-51A5-4288-9F04-54863B4A58EC}" srcOrd="0" destOrd="0" presId="urn:microsoft.com/office/officeart/2005/8/layout/hierarchy3"/>
    <dgm:cxn modelId="{0E0D5185-AC76-458F-9794-7676686B711C}" type="presParOf" srcId="{292BAAD6-51A5-4288-9F04-54863B4A58EC}" destId="{16531E3E-FEAD-4DB4-908B-15E7DA2215DE}" srcOrd="0" destOrd="0" presId="urn:microsoft.com/office/officeart/2005/8/layout/hierarchy3"/>
    <dgm:cxn modelId="{F767058F-77E0-4115-B488-3A57217F9067}" type="presParOf" srcId="{292BAAD6-51A5-4288-9F04-54863B4A58EC}" destId="{4C204FF8-E806-49B6-B9FD-62073B0655CA}" srcOrd="1" destOrd="0" presId="urn:microsoft.com/office/officeart/2005/8/layout/hierarchy3"/>
    <dgm:cxn modelId="{941906F7-92A3-4388-A8F5-FF491F5AB7F3}" type="presParOf" srcId="{6ACCDE1E-C023-4DFA-916A-9CA9D6BDE8E9}" destId="{C8525134-BCCD-4983-A0F7-D053EFDEA5DD}" srcOrd="1" destOrd="0" presId="urn:microsoft.com/office/officeart/2005/8/layout/hierarchy3"/>
    <dgm:cxn modelId="{687657E8-5943-4420-9039-2E6EC6147BF3}" type="presParOf" srcId="{C8525134-BCCD-4983-A0F7-D053EFDEA5DD}" destId="{D1323A0B-8DCE-4997-B4A8-89032D6B2288}" srcOrd="0" destOrd="0" presId="urn:microsoft.com/office/officeart/2005/8/layout/hierarchy3"/>
    <dgm:cxn modelId="{C7610AF0-3F21-41D7-848E-4E1B4E1B7B78}" type="presParOf" srcId="{C8525134-BCCD-4983-A0F7-D053EFDEA5DD}" destId="{7AEB20AA-7844-4873-8E35-A051ED995C7D}" srcOrd="1" destOrd="0" presId="urn:microsoft.com/office/officeart/2005/8/layout/hierarchy3"/>
    <dgm:cxn modelId="{DB918B4B-4958-458D-9D22-7E7653FA4274}" type="presParOf" srcId="{C8525134-BCCD-4983-A0F7-D053EFDEA5DD}" destId="{23BF962C-4CDF-470F-A3C4-EEC1F3631210}" srcOrd="2" destOrd="0" presId="urn:microsoft.com/office/officeart/2005/8/layout/hierarchy3"/>
    <dgm:cxn modelId="{A61999CB-90A7-4758-8AAC-AECB064F9D3C}" type="presParOf" srcId="{C8525134-BCCD-4983-A0F7-D053EFDEA5DD}" destId="{51C0FBAB-CA5A-4CC1-B46F-30CB25CC0A2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0.02483</cdr:x>
      <cdr:y>0.84274</cdr:y>
    </cdr:from>
    <cdr:to>
      <cdr:x>0.02483</cdr:x>
      <cdr:y>0.92975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23979" y="1842293"/>
          <a:ext cx="0" cy="19021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rgbClr val="0070C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r">
              <a:defRPr sz="1200"/>
            </a:lvl1pPr>
          </a:lstStyle>
          <a:p>
            <a:fld id="{E48BCFB2-A8ED-412F-98D4-23235C03372E}" type="datetimeFigureOut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r">
              <a:defRPr sz="1200"/>
            </a:lvl1pPr>
          </a:lstStyle>
          <a:p>
            <a:fld id="{9A87ACEB-3B27-4FAC-AE79-DA60028D8A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407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5029"/>
          </a:xfrm>
          <a:prstGeom prst="rect">
            <a:avLst/>
          </a:prstGeom>
        </p:spPr>
        <p:txBody>
          <a:bodyPr vert="horz" lIns="90312" tIns="45155" rIns="90312" bIns="45155" rtlCol="0"/>
          <a:lstStyle>
            <a:lvl1pPr algn="r">
              <a:defRPr sz="1200"/>
            </a:lvl1pPr>
          </a:lstStyle>
          <a:p>
            <a:fld id="{5E3AF430-ED5C-4812-B99B-63DC963F0731}" type="datetimeFigureOut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12" tIns="45155" rIns="90312" bIns="4515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312" tIns="45155" rIns="90312" bIns="4515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5028"/>
          </a:xfrm>
          <a:prstGeom prst="rect">
            <a:avLst/>
          </a:prstGeom>
        </p:spPr>
        <p:txBody>
          <a:bodyPr vert="horz" lIns="90312" tIns="45155" rIns="90312" bIns="45155" rtlCol="0" anchor="b"/>
          <a:lstStyle>
            <a:lvl1pPr algn="r">
              <a:defRPr sz="1200"/>
            </a:lvl1pPr>
          </a:lstStyle>
          <a:p>
            <a:fld id="{0A16DF37-574C-4CB0-B46A-FDF7CD5887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21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739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03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697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432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148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595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438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3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158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9B83583-8D1B-4CD3-8BB0-4ED39ED37A8D}" type="slidenum">
              <a:rPr lang="ru-RU" altLang="ru-RU" smtClean="0">
                <a:solidFill>
                  <a:srgbClr val="000000"/>
                </a:solidFill>
              </a:rPr>
              <a:pPr/>
              <a:t>38</a:t>
            </a:fld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661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5503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960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3336">
              <a:defRPr/>
            </a:pPr>
            <a:fld id="{0A16DF37-574C-4CB0-B46A-FDF7CD588769}" type="slidenum">
              <a:rPr lang="ru-RU" sz="1800" kern="0">
                <a:solidFill>
                  <a:sysClr val="windowText" lastClr="000000"/>
                </a:solidFill>
              </a:rPr>
              <a:pPr defTabSz="903336">
                <a:defRPr/>
              </a:pPr>
              <a:t>3</a:t>
            </a:fld>
            <a:endParaRPr lang="ru-RU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74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3336">
              <a:defRPr/>
            </a:pPr>
            <a:fld id="{E263F5DD-97E6-4C60-9669-66DA50A7BBF0}" type="slidenum">
              <a:rPr lang="ru-RU" sz="1800" kern="0">
                <a:solidFill>
                  <a:sysClr val="windowText" lastClr="000000"/>
                </a:solidFill>
              </a:rPr>
              <a:pPr defTabSz="903336">
                <a:defRPr/>
              </a:pPr>
              <a:t>7</a:t>
            </a:fld>
            <a:endParaRPr lang="ru-RU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71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F5DD-97E6-4C60-9669-66DA50A7BBF0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80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168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048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825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0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08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565E-5E5B-4385-935E-13F51E806DB2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80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D1A9-E180-491C-8721-E7A5DD66FB9B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01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F3CF-FF92-4B79-9C18-5C7E6FA30F35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443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C0FC-EF5C-45B5-B051-DAEC8D204C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845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225D-E385-48F7-938A-38CE06E0E8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26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3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E6E2-E32F-4ECB-A3A0-8BB4E1A25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59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949F-8C15-4909-98FF-70CE38F2C8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77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30DF-002E-46C4-BA66-27765CC9B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2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BD8F-9252-4F4C-A740-39D739E55B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36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782E-225B-454F-9126-F9C1B51B0E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3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2969-3D94-4926-A307-9A9E12DC8D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EA782-D04A-4EAC-9905-ED2D33FF215D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885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5FC3-AA14-407D-946B-F1BF05F53E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9225-5F9E-4E40-B273-9AF797615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68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86B4-B259-4C17-BFC9-DFB7DF589C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870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D7F6-283C-445A-9FE5-7EBB04FD40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81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F35-8764-458E-9A3B-48044C6327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00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3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EED9-DAEB-4090-9512-3486463E494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171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C3DC-5824-4D61-BACB-01A8E0529F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93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C9D5-A590-4534-9C34-DE6194DC3F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73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84C7-DDA6-460C-B09D-C46DFAADD38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4430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EF0-5839-46E9-9A36-55DC11F6E0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07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2030-178B-490F-8D70-14B563E6EC40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5085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00D3-7189-451F-B17F-8DABE79A8E2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0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9D34-34BD-4CF2-86DF-2E2441C37F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56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D1CFF-C051-4C31-9525-E9A10DE234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2908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6229-34EF-48A1-9273-C9C594F994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053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Вывод слайда</a:t>
            </a:r>
          </a:p>
        </p:txBody>
      </p:sp>
      <p:sp>
        <p:nvSpPr>
          <p:cNvPr id="3" name="Текст 6"/>
          <p:cNvSpPr txBox="1">
            <a:spLocks noGrp="1"/>
          </p:cNvSpPr>
          <p:nvPr>
            <p:ph type="body" idx="4294967295"/>
          </p:nvPr>
        </p:nvSpPr>
        <p:spPr>
          <a:xfrm>
            <a:off x="334441" y="215898"/>
            <a:ext cx="11523131" cy="215898"/>
          </a:xfrm>
        </p:spPr>
        <p:txBody>
          <a:bodyPr lIns="0" tIns="0" rIns="0" bIns="18845" anchor="b"/>
          <a:lstStyle>
            <a:lvl1pPr>
              <a:spcBef>
                <a:spcPts val="0"/>
              </a:spcBef>
              <a:defRPr b="1">
                <a:solidFill>
                  <a:srgbClr val="376092"/>
                </a:solidFill>
              </a:defRPr>
            </a:lvl1pPr>
          </a:lstStyle>
          <a:p>
            <a:pPr lvl="0"/>
            <a:r>
              <a:rPr lang="ru-RU"/>
              <a:t>Название раздела</a:t>
            </a:r>
          </a:p>
        </p:txBody>
      </p:sp>
      <p:sp>
        <p:nvSpPr>
          <p:cNvPr id="4" name="Текст 10"/>
          <p:cNvSpPr txBox="1">
            <a:spLocks noGrp="1"/>
          </p:cNvSpPr>
          <p:nvPr>
            <p:ph type="body" idx="4294967295"/>
          </p:nvPr>
        </p:nvSpPr>
        <p:spPr>
          <a:xfrm>
            <a:off x="334434" y="1259998"/>
            <a:ext cx="11520004" cy="5040309"/>
          </a:xfrm>
        </p:spPr>
        <p:txBody>
          <a:bodyPr/>
          <a:lstStyle>
            <a:lvl1pPr>
              <a:defRPr lang="en-US" sz="1125"/>
            </a:lvl1pPr>
            <a:lvl2pPr>
              <a:spcBef>
                <a:spcPts val="472"/>
              </a:spcBef>
              <a:defRPr lang="en-US" sz="1125"/>
            </a:lvl2pPr>
            <a:lvl3pPr>
              <a:defRPr lang="en-US" sz="1125"/>
            </a:lvl3pPr>
            <a:lvl4pPr>
              <a:defRPr lang="en-US" sz="1125"/>
            </a:lvl4pPr>
            <a:lvl5pPr>
              <a:defRPr lang="en-US" sz="1125"/>
            </a:lvl5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12"/>
          <p:cNvSpPr txBox="1">
            <a:spLocks noGrp="1"/>
          </p:cNvSpPr>
          <p:nvPr>
            <p:ph type="body" idx="4294967295"/>
          </p:nvPr>
        </p:nvSpPr>
        <p:spPr>
          <a:xfrm>
            <a:off x="334434" y="6337336"/>
            <a:ext cx="11520004" cy="287999"/>
          </a:xfrm>
        </p:spPr>
        <p:txBody>
          <a:bodyPr lIns="0" tIns="0" rIns="0" bIns="0" anchor="b"/>
          <a:lstStyle>
            <a:lvl1pPr>
              <a:spcBef>
                <a:spcPts val="236"/>
              </a:spcBef>
              <a:defRPr sz="600"/>
            </a:lvl1pPr>
          </a:lstStyle>
          <a:p>
            <a:pPr lvl="0"/>
            <a:r>
              <a:rPr lang="ru-RU"/>
              <a:t>Примечания: 1 –</a:t>
            </a:r>
            <a:br>
              <a:rPr lang="ru-RU"/>
            </a:br>
            <a:r>
              <a:rPr lang="ru-RU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8772753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6626-2520-4E1B-A14C-AC91BA5259B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41021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2F8B-3B00-469C-B268-208EAD5740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84941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A1B9-CB2E-425A-901F-8AF15EC8277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687039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C89B-2F5B-4601-ADE3-B674F046BA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8525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8D99-7A1B-4897-9CD3-AE388B8966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4843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40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B901-D178-4801-A574-2778B9C9DE55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5648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AB9-C581-40B8-9FE4-A83BC2FF4A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8113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406F-BA83-4B58-AA55-DFFA0464CC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4828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7647-184A-408D-A27B-5F3EEA8643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3105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71C9-B60F-4181-A95B-72640CC46E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4417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9033-5252-48F0-B96F-3276BEED82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670513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5DA2-A63D-4935-858B-6AB35661C3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6553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1922-1E5A-427D-A97C-A9EED1C198AE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185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425A-569D-498B-AF27-2101E14AE51C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3287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067E-D886-4622-AD96-D3C5E866B2A7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5961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7241-D7F0-4178-8C3D-9B76AD642877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5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F9D6-A4E8-4583-82D2-FE718636F767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4207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07C22-A59C-4CC6-A73F-AA840CF2EBB0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471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11DA-98FA-4574-9FE0-EE70525B65B1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337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F5DB-FFB0-463E-8436-DC1BFBDCDFA9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1138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896-874D-430D-886C-6C916221C83F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>
                <a:solidFill>
                  <a:srgbClr val="344068"/>
                </a:solidFill>
              </a:rPr>
              <a:pPr/>
              <a:t>‹#›</a:t>
            </a:fld>
            <a:endParaRPr lang="ru-RU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734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6058-1B58-445C-815D-BA563C1E009E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0013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5C3-9219-4E3D-AC8E-14FE46086E94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568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A0F6-015E-4BA8-AA70-A96B96ACFBB6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8861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C0FC-EF5C-45B5-B051-DAEC8D204C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063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225D-E385-48F7-938A-38CE06E0E8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9493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3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E6E2-E32F-4ECB-A3A0-8BB4E1A25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20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309A-E56A-4A28-B226-7E1E415DE1C6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6255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949F-8C15-4909-98FF-70CE38F2C8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6253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30DF-002E-46C4-BA66-27765CC9B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1933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BD8F-9252-4F4C-A740-39D739E55B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366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782E-225B-454F-9126-F9C1B51B0E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616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2969-3D94-4926-A307-9A9E12DC8D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8920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5FC3-AA14-407D-946B-F1BF05F53E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788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9225-5F9E-4E40-B273-9AF797615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2466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86B4-B259-4C17-BFC9-DFB7DF589C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7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3756-6352-4E9C-BB67-C3AD452110B5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93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20" y="64598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1B926DDC-E373-4213-B3C7-3E0DF20FEBA8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8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14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B0B-C9C1-44B5-91BF-ADA035AF2831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65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92" y="64598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A8ACD9-EBEF-43B4-9909-85EE6EF46525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8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526" y="64598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2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8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5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8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1D83D-B624-49D5-BAA0-9C8961364A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8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8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0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E2945-E933-4F82-82E8-C08C1227D4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0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EFDEE7-5072-4079-B8C4-9FC50AD033B6}" type="datetime1">
              <a:rPr lang="ru-RU" smtClean="0"/>
              <a:pPr/>
              <a:t>09.06.2016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30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8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50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pn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36.xml"/><Relationship Id="rId4" Type="http://schemas.openxmlformats.org/officeDocument/2006/relationships/tags" Target="../tags/tag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3666392"/>
            <a:ext cx="10761785" cy="2031146"/>
          </a:xfrm>
        </p:spPr>
        <p:txBody>
          <a:bodyPr>
            <a:normAutofit/>
          </a:bodyPr>
          <a:lstStyle/>
          <a:p>
            <a:r>
              <a:rPr lang="ru-RU" sz="4800" b="1" dirty="0"/>
              <a:t>Внедрение</a:t>
            </a:r>
            <a:br>
              <a:rPr lang="ru-RU" sz="4800" b="1" dirty="0"/>
            </a:br>
            <a:r>
              <a:rPr lang="ru-RU" sz="4800" b="1" dirty="0"/>
              <a:t>обязательного социального</a:t>
            </a:r>
            <a:br>
              <a:rPr lang="ru-RU" sz="4800" b="1" dirty="0"/>
            </a:br>
            <a:r>
              <a:rPr lang="ru-RU" sz="4800" b="1" dirty="0"/>
              <a:t>медицинского страхования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01100" y="1493073"/>
            <a:ext cx="317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членов информационно-разъяснительной группы</a:t>
            </a:r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70"/>
          <a:stretch/>
        </p:blipFill>
        <p:spPr bwMode="auto">
          <a:xfrm>
            <a:off x="563302" y="145108"/>
            <a:ext cx="615414" cy="565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54016" y="155164"/>
            <a:ext cx="9012116" cy="5266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85000"/>
              </a:lnSpc>
              <a:spcBef>
                <a:spcPct val="0"/>
              </a:spcBef>
              <a:buNone/>
              <a:defRPr sz="4800" b="1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Министерство здравоохранения и социального развития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3085628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H="1">
            <a:off x="5387976" y="1187843"/>
            <a:ext cx="13" cy="54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69599" y="3136299"/>
            <a:ext cx="507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39723" y="1402410"/>
            <a:ext cx="45370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	Эстонии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2001 г. Центральный и 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региональные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фонды объединены в одну организацию, с 2003 г. число региональных  отделов национального фонда сокращено </a:t>
            </a:r>
            <a:b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</a:b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7 до 4</a:t>
            </a:r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95032"/>
          </a:xfrm>
        </p:spPr>
        <p:txBody>
          <a:bodyPr>
            <a:noAutofit/>
          </a:bodyPr>
          <a:lstStyle/>
          <a:p>
            <a:pPr marR="5080" algn="l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Мировая  тенденция: почему один Фонд?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115675" y="6492875"/>
            <a:ext cx="1041600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10</a:t>
            </a:fld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1018571" y="830127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39723" y="3367715"/>
            <a:ext cx="45370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Польше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2003 году 17 региональных фондов  объединены в один Национальный фонд с  филиалами в каждом регионе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9740" y="4817946"/>
            <a:ext cx="472123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странах с несколькими  плательщиками:</a:t>
            </a:r>
          </a:p>
          <a:p>
            <a:pPr marL="447675" marR="201930" lvl="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527685" algn="l"/>
                <a:tab pos="52832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Чехии число фондов сократилось с 27</a:t>
            </a:r>
            <a:b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</a:b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9;</a:t>
            </a:r>
          </a:p>
          <a:p>
            <a:pPr marL="447675" marR="201930" lvl="0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-"/>
              <a:tabLst>
                <a:tab pos="527685" algn="l"/>
                <a:tab pos="52832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Германии – с более чем 1000 </a:t>
            </a:r>
            <a: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(1993 г.)</a:t>
            </a:r>
            <a:b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</a:b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чуть более 100 </a:t>
            </a:r>
            <a: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(2014 г.)</a:t>
            </a:r>
            <a:endParaRPr lang="ru-RU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27" name="Text Placeholder 3"/>
          <p:cNvSpPr txBox="1">
            <a:spLocks/>
          </p:cNvSpPr>
          <p:nvPr/>
        </p:nvSpPr>
        <p:spPr>
          <a:xfrm>
            <a:off x="5715003" y="1161111"/>
            <a:ext cx="6007100" cy="540479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vert="horz" lIns="72000" tIns="108000" rIns="72000" bIns="14400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0">
              <a:buClr>
                <a:srgbClr val="376092"/>
              </a:buClr>
              <a:buFont typeface="Calibri" panose="020F0502020204030204" pitchFamily="34" charset="0"/>
              <a:buNone/>
            </a:pPr>
            <a:endParaRPr lang="ru-RU" sz="1600" b="1" dirty="0">
              <a:latin typeface="Arial Narrow" panose="020B0606020202030204" pitchFamily="34" charset="0"/>
            </a:endParaRPr>
          </a:p>
          <a:p>
            <a:pPr marL="447675" indent="0">
              <a:buClr>
                <a:srgbClr val="376092"/>
              </a:buClr>
              <a:buFont typeface="Calibri" panose="020F0502020204030204" pitchFamily="34" charset="0"/>
              <a:buNone/>
            </a:pPr>
            <a:endParaRPr lang="ru-RU" sz="1050" b="1" dirty="0">
              <a:latin typeface="Arial Narrow" panose="020B0606020202030204" pitchFamily="34" charset="0"/>
            </a:endParaRPr>
          </a:p>
          <a:p>
            <a:pPr marL="447675" indent="0">
              <a:buClr>
                <a:srgbClr val="376092"/>
              </a:buClr>
              <a:buFont typeface="Calibri" panose="020F0502020204030204" pitchFamily="34" charset="0"/>
              <a:buNone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Преимущества модели единого закупщика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</a:p>
          <a:p>
            <a:pPr marL="628650" indent="-266700">
              <a:buClrTx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Обеспечение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солидарности при </a:t>
            </a:r>
            <a:r>
              <a:rPr lang="en-GB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перераспределении  ресурсов  от менее нуждающихся к более нуждающимся</a:t>
            </a:r>
            <a:endParaRPr lang="en-GB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Единый пакет медпомощи и равенство в доступе к нему для каждого жителя страны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Аккумулирование всех страховых рисков в одном фонде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Единые правила распределения средств по регионам и закупа  медицинской помощи у поставщиков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Мощность переговоров в ходе стратегических закупок и возможность влияния на повышение эффективности системы здравоохранения</a:t>
            </a:r>
            <a:endParaRPr lang="en-GB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Сохранение государственной монополии как эффективного инструмента воплощения национальной политики здравоохранения </a:t>
            </a:r>
          </a:p>
          <a:p>
            <a:pPr marL="611621" lvl="2" indent="-263776">
              <a:spcBef>
                <a:spcPts val="582"/>
              </a:spcBef>
              <a:buClrTx/>
              <a:buFont typeface="Arial" pitchFamily="34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Более высокая эффективность (низкие административные расходы)</a:t>
            </a:r>
            <a:endParaRPr lang="lt-LT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273875" y="4657124"/>
            <a:ext cx="507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727703" y="1186510"/>
            <a:ext cx="5981700" cy="669896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no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Модель единого плательщика абсолютно доминирует в странах</a:t>
            </a:r>
            <a:b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Центральной и Восточной Европы и рекомендуется ВОЗ</a:t>
            </a:r>
            <a:b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ru-RU" sz="105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54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833" y="166970"/>
            <a:ext cx="10515600" cy="692510"/>
          </a:xfrm>
        </p:spPr>
        <p:txBody>
          <a:bodyPr>
            <a:norm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spc="-5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Предпосылки внедрения ОСМС в РК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307089"/>
              </p:ext>
            </p:extLst>
          </p:nvPr>
        </p:nvGraphicFramePr>
        <p:xfrm>
          <a:off x="482599" y="1529208"/>
          <a:ext cx="11439769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201399" y="6445146"/>
            <a:ext cx="890847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11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15339" y="85948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143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499" y="365760"/>
            <a:ext cx="10515600" cy="493720"/>
          </a:xfrm>
        </p:spPr>
        <p:txBody>
          <a:bodyPr>
            <a:normAutofit fontScale="90000"/>
          </a:bodyPr>
          <a:lstStyle/>
          <a:p>
            <a:pPr marR="5080">
              <a:lnSpc>
                <a:spcPct val="100000"/>
              </a:lnSpc>
            </a:pPr>
            <a:r>
              <a:rPr lang="ru-RU" sz="3200" b="1" spc="-5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Цели внедрения ОСМС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43099" y="6411214"/>
            <a:ext cx="1166852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12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46431330"/>
              </p:ext>
            </p:extLst>
          </p:nvPr>
        </p:nvGraphicFramePr>
        <p:xfrm>
          <a:off x="1567317" y="1353200"/>
          <a:ext cx="9071375" cy="4432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615339" y="85948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541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95892" y="6363065"/>
            <a:ext cx="899746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13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71500" y="161925"/>
            <a:ext cx="9499600" cy="492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l">
              <a:lnSpc>
                <a:spcPct val="100000"/>
              </a:lnSpc>
            </a:pPr>
            <a:r>
              <a:rPr lang="en-US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O</a:t>
            </a: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сновные принципы систем ОСМС</a:t>
            </a:r>
            <a:endParaRPr sz="32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1617" y="832820"/>
            <a:ext cx="11656526" cy="5534038"/>
          </a:xfrm>
          <a:prstGeom prst="rect">
            <a:avLst/>
          </a:prstGeom>
          <a:ln>
            <a:noFill/>
            <a:prstDash val="dash"/>
          </a:ln>
        </p:spPr>
        <p:txBody>
          <a:bodyPr vert="horz" wrap="square" lIns="144000" tIns="108000" rIns="72000" bIns="72000" rtlCol="0">
            <a:noAutofit/>
          </a:bodyPr>
          <a:lstStyle/>
          <a:p>
            <a:pPr marL="355600" indent="-342900">
              <a:spcAft>
                <a:spcPts val="600"/>
              </a:spcAft>
              <a:buFont typeface="Arial"/>
              <a:buChar char="•"/>
              <a:tabLst>
                <a:tab pos="452438" algn="l"/>
                <a:tab pos="541338" algn="l"/>
              </a:tabLst>
            </a:pPr>
            <a:r>
              <a:rPr lang="ru-RU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УНИВЕРСАЛЬНОСТЬ:</a:t>
            </a:r>
            <a:endParaRPr lang="ru-RU" b="1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901700" lvl="1" indent="-254000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75692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Обязаны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участвовать все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постоянно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проживающие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жители</a:t>
            </a:r>
            <a:r>
              <a:rPr lang="en-US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(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всеобщий охват)</a:t>
            </a:r>
            <a:endParaRPr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901700" marR="863600" lvl="1" indent="-254000" algn="just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756920" algn="l"/>
              </a:tabLst>
            </a:pP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Каждый должен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платить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взносы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(либо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 него</a:t>
            </a:r>
            <a:r>
              <a:rPr spc="-9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платит государство)</a:t>
            </a:r>
            <a:endParaRPr lang="ru-RU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355600" indent="-342900" algn="just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ru-RU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СОЦИАЛЬНАЯ СПРАВЕДЛИВОСТЬ:</a:t>
            </a:r>
          </a:p>
          <a:p>
            <a:pPr marL="901700" lvl="1" indent="-279400" algn="just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901700" algn="l"/>
              </a:tabLst>
            </a:pP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Взносы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экономически активного населения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зависят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от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платежеспособности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,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т.е.</a:t>
            </a:r>
            <a:r>
              <a:rPr spc="-14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доходов</a:t>
            </a:r>
            <a:endParaRPr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901700" marR="76200" lvl="1" indent="-279400" algn="just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901700" algn="l"/>
              </a:tabLst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Взносы з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а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экономически неактивных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платит госбюджет </a:t>
            </a:r>
            <a:r>
              <a:rPr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из</a:t>
            </a:r>
            <a:r>
              <a:rPr spc="-4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общих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налогов</a:t>
            </a:r>
            <a:endParaRPr lang="ru-RU" spc="-5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355600" indent="-342900" algn="just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ru-RU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СОЛИДАРНОСТЬ:</a:t>
            </a:r>
          </a:p>
          <a:p>
            <a:pPr marL="901700" marR="255270" lvl="1" indent="-279400" algn="just">
              <a:spcAft>
                <a:spcPts val="1200"/>
              </a:spcAft>
              <a:buFont typeface="Arial" panose="020B0604020202020204" pitchFamily="34" charset="0"/>
              <a:buChar char="-"/>
              <a:tabLst>
                <a:tab pos="990600" algn="l"/>
              </a:tabLst>
            </a:pP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Каждый застрахованный имеет </a:t>
            </a:r>
            <a:r>
              <a:rPr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право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на 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мед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.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помощь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,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оплачиваемую О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МС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,</a:t>
            </a:r>
            <a:r>
              <a:rPr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внезависимости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от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суммы уплаченных</a:t>
            </a:r>
            <a:r>
              <a:rPr lang="ru-RU" spc="-10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взносов</a:t>
            </a:r>
          </a:p>
          <a:p>
            <a:pPr marL="12700" algn="just">
              <a:tabLst>
                <a:tab pos="723900" algn="l"/>
              </a:tabLst>
            </a:pPr>
            <a:r>
              <a:rPr lang="ru-RU" sz="1600" b="1" spc="-5" dirty="0">
                <a:solidFill>
                  <a:srgbClr val="FF0000"/>
                </a:solidFill>
                <a:latin typeface="Arial Narrow" panose="020B0606020202030204" pitchFamily="34" charset="0"/>
                <a:cs typeface="Calibri"/>
              </a:rPr>
              <a:t>					</a:t>
            </a:r>
            <a:r>
              <a:rPr lang="ru-RU" b="1" i="1" spc="-5" dirty="0">
                <a:latin typeface="Arial Narrow" panose="020B0606020202030204" pitchFamily="34" charset="0"/>
                <a:cs typeface="Calibri"/>
              </a:rPr>
              <a:t>Измерения справедливости:</a:t>
            </a:r>
          </a:p>
          <a:p>
            <a:pPr marL="4013200" lvl="8" indent="-342900" algn="just">
              <a:buFont typeface="Arial"/>
              <a:buChar char="•"/>
              <a:tabLst>
                <a:tab pos="723900" algn="l"/>
              </a:tabLst>
            </a:pPr>
            <a:r>
              <a:rPr lang="ru-RU" sz="1600" b="1" i="1" spc="-5" dirty="0">
                <a:latin typeface="Arial Narrow" panose="020B0606020202030204" pitchFamily="34" charset="0"/>
                <a:cs typeface="Calibri"/>
              </a:rPr>
              <a:t>Вертикальная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–</a:t>
            </a:r>
            <a:r>
              <a:rPr lang="ru-RU" sz="1600" i="1" spc="-75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каждый платит пропорционально своему</a:t>
            </a:r>
            <a:r>
              <a:rPr lang="ru-RU" sz="1600" i="1" spc="-80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доходу:</a:t>
            </a:r>
          </a:p>
          <a:p>
            <a:pPr marL="4470400" marR="113030" lvl="8" indent="-342900" algn="just">
              <a:spcBef>
                <a:spcPts val="685"/>
              </a:spcBef>
              <a:buFont typeface="Arial" panose="020B0604020202020204" pitchFamily="34" charset="0"/>
              <a:buChar char="-"/>
              <a:tabLst>
                <a:tab pos="927100" algn="l"/>
                <a:tab pos="927735" algn="l"/>
              </a:tabLst>
            </a:pP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Прогрессивная, если тариф увеличивается при росте дохода</a:t>
            </a:r>
            <a:endParaRPr lang="ru-RU" sz="1600" i="1" dirty="0">
              <a:latin typeface="Arial Narrow" panose="020B0606020202030204" pitchFamily="34" charset="0"/>
              <a:cs typeface="Calibri"/>
            </a:endParaRPr>
          </a:p>
          <a:p>
            <a:pPr marL="4470400" lvl="8" indent="-342900" algn="just">
              <a:spcBef>
                <a:spcPts val="675"/>
              </a:spcBef>
              <a:buFont typeface="Arial" panose="020B0604020202020204" pitchFamily="34" charset="0"/>
              <a:buChar char="-"/>
              <a:tabLst>
                <a:tab pos="927100" algn="l"/>
                <a:tab pos="927735" algn="l"/>
              </a:tabLst>
            </a:pP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Регрессивная, если тариф уменьшается</a:t>
            </a:r>
            <a:r>
              <a:rPr lang="ru-RU" sz="1600" i="1" spc="60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spc="-10" dirty="0">
                <a:latin typeface="Arial Narrow" panose="020B0606020202030204" pitchFamily="34" charset="0"/>
                <a:cs typeface="Calibri"/>
              </a:rPr>
              <a:t>при </a:t>
            </a: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достижении установленного уровня</a:t>
            </a:r>
            <a:r>
              <a:rPr lang="ru-RU" sz="1600" i="1" spc="15" dirty="0">
                <a:latin typeface="Arial Narrow" panose="020B0606020202030204" pitchFamily="34" charset="0"/>
                <a:cs typeface="Calibri"/>
              </a:rPr>
              <a:t> («потолка») </a:t>
            </a: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дохода</a:t>
            </a:r>
          </a:p>
          <a:p>
            <a:pPr marL="4013200" marR="5080" lvl="8" indent="-342900" algn="just">
              <a:spcBef>
                <a:spcPts val="750"/>
              </a:spcBef>
              <a:buFont typeface="Arial"/>
              <a:buChar char="•"/>
              <a:tabLst>
                <a:tab pos="723900" algn="l"/>
              </a:tabLst>
            </a:pPr>
            <a:r>
              <a:rPr lang="ru-RU" sz="1600" b="1" i="1" dirty="0">
                <a:latin typeface="Arial Narrow" panose="020B0606020202030204" pitchFamily="34" charset="0"/>
                <a:cs typeface="Calibri"/>
              </a:rPr>
              <a:t>Горизонтальная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 – все лица с</a:t>
            </a:r>
            <a:r>
              <a:rPr lang="ru-RU" sz="1600" i="1" spc="-60" dirty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одинаковым  уровнем дохода </a:t>
            </a: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платят </a:t>
            </a:r>
            <a:r>
              <a:rPr lang="ru-RU" sz="1600" i="1" dirty="0">
                <a:latin typeface="Arial Narrow" panose="020B0606020202030204" pitchFamily="34" charset="0"/>
                <a:cs typeface="Calibri"/>
              </a:rPr>
              <a:t>одинаковые  взносы:</a:t>
            </a:r>
          </a:p>
          <a:p>
            <a:pPr marL="4457700" lvl="8" indent="-355600" algn="just">
              <a:spcBef>
                <a:spcPts val="685"/>
              </a:spcBef>
              <a:buFont typeface="Arial" panose="020B0604020202020204" pitchFamily="34" charset="0"/>
              <a:buChar char="-"/>
              <a:tabLst>
                <a:tab pos="1346200" algn="l"/>
              </a:tabLst>
            </a:pPr>
            <a:r>
              <a:rPr lang="ru-RU" sz="1600" i="1" spc="-5" dirty="0">
                <a:latin typeface="Arial Narrow" panose="020B0606020202030204" pitchFamily="34" charset="0"/>
                <a:cs typeface="Calibri"/>
              </a:rPr>
              <a:t>Горизонтальную справедливость нарушают разные исключения и льготы</a:t>
            </a:r>
          </a:p>
          <a:p>
            <a:pPr marL="901700" marR="255270" lvl="1" indent="-279400">
              <a:spcAft>
                <a:spcPts val="600"/>
              </a:spcAft>
              <a:buFont typeface="Arial" panose="020B0604020202020204" pitchFamily="34" charset="0"/>
              <a:buChar char="-"/>
              <a:tabLst>
                <a:tab pos="990600" algn="l"/>
              </a:tabLst>
            </a:pPr>
            <a:endParaRPr sz="16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89439" y="66775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87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173967" y="6376201"/>
            <a:ext cx="817695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14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1052"/>
            <a:ext cx="9982767" cy="4462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Что поменяется при внедрении ОСМС в РК</a:t>
            </a:r>
            <a:r>
              <a:rPr lang="en-GB" sz="3200" b="1" spc="-5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261025" y="706779"/>
            <a:ext cx="3436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solidFill>
                  <a:srgbClr val="002060"/>
                </a:solidFill>
              </a:rPr>
              <a:t>МЗСР</a:t>
            </a:r>
            <a:endParaRPr lang="en-GB" sz="1600" i="1" dirty="0">
              <a:solidFill>
                <a:srgbClr val="002060"/>
              </a:solidFill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7863435" y="702591"/>
            <a:ext cx="41282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solidFill>
                  <a:srgbClr val="002060"/>
                </a:solidFill>
              </a:rPr>
              <a:t>ФСМС</a:t>
            </a:r>
            <a:endParaRPr lang="en-GB" sz="1500" i="1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37893" y="4063585"/>
            <a:ext cx="1872208" cy="76978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ФСМС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4758021" y="1789800"/>
            <a:ext cx="1872208" cy="695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Правительство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825077" y="5741897"/>
            <a:ext cx="187220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Граждане</a:t>
            </a:r>
            <a:endParaRPr lang="en-GB" b="1" dirty="0"/>
          </a:p>
        </p:txBody>
      </p:sp>
      <p:sp>
        <p:nvSpPr>
          <p:cNvPr id="9" name="Rounded Rectangle 8"/>
          <p:cNvSpPr/>
          <p:nvPr/>
        </p:nvSpPr>
        <p:spPr>
          <a:xfrm>
            <a:off x="8110559" y="5549190"/>
            <a:ext cx="187220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Поставщики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5465908" y="2564904"/>
            <a:ext cx="456437" cy="1453748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Up-Down Arrow 10"/>
          <p:cNvSpPr/>
          <p:nvPr/>
        </p:nvSpPr>
        <p:spPr>
          <a:xfrm rot="1807082">
            <a:off x="4116922" y="2793346"/>
            <a:ext cx="305973" cy="3141154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Up-Down Arrow 11"/>
          <p:cNvSpPr/>
          <p:nvPr/>
        </p:nvSpPr>
        <p:spPr>
          <a:xfrm rot="2340434">
            <a:off x="4128751" y="4669272"/>
            <a:ext cx="233645" cy="145374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Up-Down Arrow 12"/>
          <p:cNvSpPr/>
          <p:nvPr/>
        </p:nvSpPr>
        <p:spPr>
          <a:xfrm rot="18825750">
            <a:off x="7235370" y="4608800"/>
            <a:ext cx="223969" cy="145374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Up-Down Arrow 13"/>
          <p:cNvSpPr/>
          <p:nvPr/>
        </p:nvSpPr>
        <p:spPr>
          <a:xfrm rot="5400000">
            <a:off x="5750423" y="4216737"/>
            <a:ext cx="343845" cy="3975081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Up-Down Arrow 15"/>
          <p:cNvSpPr/>
          <p:nvPr/>
        </p:nvSpPr>
        <p:spPr>
          <a:xfrm rot="8639489">
            <a:off x="7074055" y="2697771"/>
            <a:ext cx="305973" cy="3141154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95622" y="1307284"/>
            <a:ext cx="3636165" cy="4092918"/>
          </a:xfrm>
          <a:prstGeom prst="rect">
            <a:avLst/>
          </a:prstGeom>
          <a:ln>
            <a:noFill/>
            <a:prstDash val="dash"/>
          </a:ln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выработка политики в области охраны здоровья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определение приоритетов и потребности в медицинских услугах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определение пакетов ГОБМП и ОСМС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утверждение методики формирования тарифов на медицинские услуги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утверждение тарифов на оказание медицинских услуг в рамках ГОБМП и ОСМС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осуществление государственного контроля за соблюдением стандартов в области здравоохранения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736335" y="1278879"/>
            <a:ext cx="4170651" cy="4270311"/>
          </a:xfrm>
          <a:prstGeom prst="rect">
            <a:avLst/>
          </a:prstGeom>
          <a:ln>
            <a:noFill/>
            <a:prstDash val="dash"/>
          </a:ln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аккумулирование отчислений и взносов на ОСМС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формирование резервов и размещение свободных средств в финансовые инструменты через Национальный Банк РК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планирование затрат на медицинскую помощь в системе ОСМС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закуп услуг здравоохранения, балансируя потребности населения и имеющиеся средства</a:t>
            </a:r>
          </a:p>
          <a:p>
            <a:pPr marL="533400" indent="-200025">
              <a:lnSpc>
                <a:spcPct val="70000"/>
              </a:lnSpc>
              <a:spcAft>
                <a:spcPts val="6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содействие эффективности и рационализации структур оказания медицинской помощи</a:t>
            </a:r>
          </a:p>
          <a:p>
            <a:pPr marL="533400" indent="-200025">
              <a:lnSpc>
                <a:spcPct val="70000"/>
              </a:lnSpc>
              <a:spcAft>
                <a:spcPts val="1200"/>
              </a:spcAft>
              <a:buFont typeface="Arial Narrow" panose="020B0606020202030204" pitchFamily="34" charset="0"/>
              <a:buChar char="−"/>
              <a:tabLst>
                <a:tab pos="228600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мониторинг исполнения поставщиками медуслуг договорных обязательств по качеству и объему медпомощи</a:t>
            </a:r>
            <a:endParaRPr lang="ru-RU" sz="16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17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339" y="2744548"/>
            <a:ext cx="11892984" cy="2676628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862" y="77827"/>
            <a:ext cx="11425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Общая схема функционирования ОСМС  в РК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5344" y="5460573"/>
            <a:ext cx="354781" cy="679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</a:rPr>
              <a:t>3</a:t>
            </a:r>
          </a:p>
        </p:txBody>
      </p:sp>
      <p:grpSp>
        <p:nvGrpSpPr>
          <p:cNvPr id="35" name="Группа 34"/>
          <p:cNvGrpSpPr/>
          <p:nvPr/>
        </p:nvGrpSpPr>
        <p:grpSpPr>
          <a:xfrm>
            <a:off x="363504" y="1347077"/>
            <a:ext cx="11433077" cy="1"/>
            <a:chOff x="245664" y="1638092"/>
            <a:chExt cx="8574808" cy="1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5508104" y="1638092"/>
              <a:ext cx="331236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45664" y="1638092"/>
              <a:ext cx="3593515" cy="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144960" y="1638092"/>
              <a:ext cx="926085" cy="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630284" y="844398"/>
            <a:ext cx="11032847" cy="484355"/>
            <a:chOff x="402015" y="991761"/>
            <a:chExt cx="8274635" cy="491571"/>
          </a:xfrm>
        </p:grpSpPr>
        <p:sp>
          <p:nvSpPr>
            <p:cNvPr id="9" name="TextBox 8"/>
            <p:cNvSpPr txBox="1"/>
            <p:nvPr/>
          </p:nvSpPr>
          <p:spPr>
            <a:xfrm>
              <a:off x="402015" y="1170969"/>
              <a:ext cx="3024530" cy="312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Источники финансирования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52120" y="991761"/>
              <a:ext cx="3024530" cy="312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Финансируемые услуги здравоохранения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72162" y="1170970"/>
              <a:ext cx="1605679" cy="312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Плательщики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27311" y="1156841"/>
              <a:ext cx="123557" cy="218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b="1" dirty="0">
                  <a:solidFill>
                    <a:prstClr val="black"/>
                  </a:solidFill>
                </a:rPr>
                <a:t>5</a:t>
              </a:r>
            </a:p>
          </p:txBody>
        </p:sp>
      </p:grpSp>
      <p:grpSp>
        <p:nvGrpSpPr>
          <p:cNvPr id="1029" name="Группа 1028"/>
          <p:cNvGrpSpPr/>
          <p:nvPr/>
        </p:nvGrpSpPr>
        <p:grpSpPr>
          <a:xfrm>
            <a:off x="164675" y="1439662"/>
            <a:ext cx="11798420" cy="1304886"/>
            <a:chOff x="123504" y="1439662"/>
            <a:chExt cx="8848815" cy="130488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3504" y="1542906"/>
              <a:ext cx="263108" cy="11554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prstClr val="white"/>
                  </a:solidFill>
                </a:rPr>
                <a:t>1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44080" y="1569786"/>
              <a:ext cx="640575" cy="11016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130562" y="1563434"/>
              <a:ext cx="3028623" cy="108658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Государственное финансирование</a:t>
              </a:r>
            </a:p>
          </p:txBody>
        </p:sp>
        <p:pic>
          <p:nvPicPr>
            <p:cNvPr id="1030" name="Picture 6" descr="Картинки по запросу иконка зда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0" y="1782693"/>
              <a:ext cx="614298" cy="648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Стрелка вправо 22"/>
            <p:cNvSpPr/>
            <p:nvPr/>
          </p:nvSpPr>
          <p:spPr>
            <a:xfrm>
              <a:off x="4198097" y="1468907"/>
              <a:ext cx="1139604" cy="1275641"/>
            </a:xfrm>
            <a:prstGeom prst="rightArrow">
              <a:avLst>
                <a:gd name="adj1" fmla="val 79956"/>
                <a:gd name="adj2" fmla="val 34659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344822" y="1444604"/>
              <a:ext cx="3627497" cy="3755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     Набор базовых услуг для всех</a:t>
              </a:r>
            </a:p>
          </p:txBody>
        </p:sp>
        <p:pic>
          <p:nvPicPr>
            <p:cNvPr id="1034" name="Picture 10" descr="https://image.freepik.com/free-icon/_318-34789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7921" y="1439662"/>
              <a:ext cx="454114" cy="385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7160201" y="1856649"/>
            <a:ext cx="49619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Социально значимые заболевания (туберкулез, психич. заболевания и т.д.) </a:t>
            </a:r>
          </a:p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Неотложная помощь</a:t>
            </a:r>
          </a:p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Транспортировка</a:t>
            </a:r>
          </a:p>
          <a:p>
            <a:pPr>
              <a:buFont typeface="Arial" pitchFamily="34" charset="0"/>
              <a:buChar char="•"/>
            </a:pPr>
            <a:r>
              <a:rPr lang="ru-RU" sz="1150" dirty="0">
                <a:solidFill>
                  <a:prstClr val="black"/>
                </a:solidFill>
              </a:rPr>
              <a:t>Некоторые виды профилактического лечения </a:t>
            </a:r>
          </a:p>
        </p:txBody>
      </p:sp>
      <p:grpSp>
        <p:nvGrpSpPr>
          <p:cNvPr id="101" name="Группа 100"/>
          <p:cNvGrpSpPr/>
          <p:nvPr/>
        </p:nvGrpSpPr>
        <p:grpSpPr>
          <a:xfrm>
            <a:off x="577509" y="5447873"/>
            <a:ext cx="857963" cy="679361"/>
            <a:chOff x="453302" y="5714639"/>
            <a:chExt cx="643472" cy="679361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453302" y="5714639"/>
              <a:ext cx="640575" cy="6793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pic>
          <p:nvPicPr>
            <p:cNvPr id="1038" name="Picture 14" descr="http://365psd.com/images/premium/thumbs/171/purse-icon-695890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0" y="5765288"/>
              <a:ext cx="624064" cy="580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4" name="Прямоугольник 153"/>
          <p:cNvSpPr/>
          <p:nvPr/>
        </p:nvSpPr>
        <p:spPr>
          <a:xfrm>
            <a:off x="1494091" y="5461991"/>
            <a:ext cx="4038164" cy="6765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prstClr val="black"/>
                </a:solidFill>
              </a:rPr>
              <a:t>Частные лица</a:t>
            </a:r>
          </a:p>
        </p:txBody>
      </p:sp>
      <p:grpSp>
        <p:nvGrpSpPr>
          <p:cNvPr id="1024" name="Группа 1023"/>
          <p:cNvGrpSpPr/>
          <p:nvPr/>
        </p:nvGrpSpPr>
        <p:grpSpPr>
          <a:xfrm>
            <a:off x="5483924" y="5447873"/>
            <a:ext cx="1556488" cy="777531"/>
            <a:chOff x="4112943" y="5495654"/>
            <a:chExt cx="1167366" cy="777531"/>
          </a:xfrm>
        </p:grpSpPr>
        <p:sp>
          <p:nvSpPr>
            <p:cNvPr id="157" name="Стрелка вправо 156"/>
            <p:cNvSpPr/>
            <p:nvPr/>
          </p:nvSpPr>
          <p:spPr>
            <a:xfrm>
              <a:off x="4237944" y="5495654"/>
              <a:ext cx="1042365" cy="777531"/>
            </a:xfrm>
            <a:prstGeom prst="rightArrow">
              <a:avLst>
                <a:gd name="adj1" fmla="val 79956"/>
                <a:gd name="adj2" fmla="val 25229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112943" y="5623487"/>
              <a:ext cx="11524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</a:rPr>
                <a:t>Страховые компании</a:t>
              </a:r>
            </a:p>
          </p:txBody>
        </p:sp>
      </p:grpSp>
      <p:grpSp>
        <p:nvGrpSpPr>
          <p:cNvPr id="1027" name="Группа 1026"/>
          <p:cNvGrpSpPr/>
          <p:nvPr/>
        </p:nvGrpSpPr>
        <p:grpSpPr>
          <a:xfrm>
            <a:off x="164672" y="2852300"/>
            <a:ext cx="11803653" cy="2477452"/>
            <a:chOff x="107504" y="2924944"/>
            <a:chExt cx="8852740" cy="24774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7504" y="2938352"/>
              <a:ext cx="288032" cy="24640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prstClr val="white"/>
                  </a:solidFill>
                </a:rPr>
                <a:t>2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60375" y="2924945"/>
              <a:ext cx="626633" cy="246404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143300" y="2924944"/>
              <a:ext cx="3028623" cy="55842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141737" y="3540734"/>
              <a:ext cx="3028623" cy="52517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1142861" y="4100934"/>
              <a:ext cx="3028623" cy="47815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1149751" y="4623428"/>
              <a:ext cx="3028623" cy="53376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pic>
          <p:nvPicPr>
            <p:cNvPr id="1044" name="Picture 20" descr="https://image.freepik.com/free-icon/_318-52157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1" y="3729443"/>
              <a:ext cx="614298" cy="6729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7" name="Группа 46"/>
            <p:cNvGrpSpPr/>
            <p:nvPr/>
          </p:nvGrpSpPr>
          <p:grpSpPr>
            <a:xfrm>
              <a:off x="1187624" y="3063754"/>
              <a:ext cx="1252744" cy="367499"/>
              <a:chOff x="1187624" y="3063754"/>
              <a:chExt cx="1252744" cy="367499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187624" y="3092699"/>
                <a:ext cx="12527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prstClr val="black"/>
                    </a:solidFill>
                  </a:rPr>
                  <a:t>Государство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971925" y="3063754"/>
                <a:ext cx="36813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00" b="1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</p:grpSp>
        <p:grpSp>
          <p:nvGrpSpPr>
            <p:cNvPr id="91" name="Группа 90"/>
            <p:cNvGrpSpPr/>
            <p:nvPr/>
          </p:nvGrpSpPr>
          <p:grpSpPr>
            <a:xfrm>
              <a:off x="2561059" y="3163471"/>
              <a:ext cx="1553632" cy="276999"/>
              <a:chOff x="2555776" y="3206371"/>
              <a:chExt cx="1553632" cy="276999"/>
            </a:xfrm>
          </p:grpSpPr>
          <p:grpSp>
            <p:nvGrpSpPr>
              <p:cNvPr id="88" name="Группа 87"/>
              <p:cNvGrpSpPr/>
              <p:nvPr/>
            </p:nvGrpSpPr>
            <p:grpSpPr>
              <a:xfrm>
                <a:off x="2555776" y="3218485"/>
                <a:ext cx="1553632" cy="264885"/>
                <a:chOff x="2555776" y="3218485"/>
                <a:chExt cx="1553632" cy="264885"/>
              </a:xfrm>
            </p:grpSpPr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Прямоугольник 49"/>
                <p:cNvSpPr/>
                <p:nvPr/>
              </p:nvSpPr>
              <p:spPr>
                <a:xfrm>
                  <a:off x="3744036" y="3219536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Прямоугольник 59"/>
                <p:cNvSpPr/>
                <p:nvPr/>
              </p:nvSpPr>
              <p:spPr>
                <a:xfrm>
                  <a:off x="2998424" y="3225316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Прямоугольник 60"/>
                <p:cNvSpPr/>
                <p:nvPr/>
              </p:nvSpPr>
              <p:spPr>
                <a:xfrm>
                  <a:off x="2627784" y="3267926"/>
                  <a:ext cx="288032" cy="16932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Прямоугольник 93"/>
                <p:cNvSpPr/>
                <p:nvPr/>
              </p:nvSpPr>
              <p:spPr>
                <a:xfrm>
                  <a:off x="3384197" y="3218485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9" name="TextBox 88"/>
              <p:cNvSpPr txBox="1"/>
              <p:nvPr/>
            </p:nvSpPr>
            <p:spPr>
              <a:xfrm>
                <a:off x="3722126" y="322181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3345527" y="3206371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951820" y="321848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625118" y="3225316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4%</a:t>
                </a: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1187624" y="2924944"/>
              <a:ext cx="2984299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50" dirty="0">
                  <a:solidFill>
                    <a:prstClr val="black"/>
                  </a:solidFill>
                </a:rPr>
                <a:t>Взносы в Фонд соцмедстрахования в % «зарплаты»⁴</a:t>
              </a:r>
            </a:p>
          </p:txBody>
        </p:sp>
        <p:grpSp>
          <p:nvGrpSpPr>
            <p:cNvPr id="102" name="Группа 101"/>
            <p:cNvGrpSpPr/>
            <p:nvPr/>
          </p:nvGrpSpPr>
          <p:grpSpPr>
            <a:xfrm>
              <a:off x="2555776" y="3608739"/>
              <a:ext cx="1553632" cy="343668"/>
              <a:chOff x="2555776" y="3139702"/>
              <a:chExt cx="1553632" cy="343668"/>
            </a:xfrm>
          </p:grpSpPr>
          <p:grpSp>
            <p:nvGrpSpPr>
              <p:cNvPr id="103" name="Группа 102"/>
              <p:cNvGrpSpPr/>
              <p:nvPr/>
            </p:nvGrpSpPr>
            <p:grpSpPr>
              <a:xfrm>
                <a:off x="2555776" y="3219536"/>
                <a:ext cx="1553632" cy="263834"/>
                <a:chOff x="2555776" y="3219536"/>
                <a:chExt cx="1553632" cy="263834"/>
              </a:xfrm>
            </p:grpSpPr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Прямоугольник 108"/>
                <p:cNvSpPr/>
                <p:nvPr/>
              </p:nvSpPr>
              <p:spPr>
                <a:xfrm>
                  <a:off x="3744036" y="3219536"/>
                  <a:ext cx="288032" cy="21194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0" name="Прямоугольник 109"/>
                <p:cNvSpPr/>
                <p:nvPr/>
              </p:nvSpPr>
              <p:spPr>
                <a:xfrm>
                  <a:off x="2998424" y="3325506"/>
                  <a:ext cx="288032" cy="11175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1" name="Прямоугольник 110"/>
                <p:cNvSpPr/>
                <p:nvPr/>
              </p:nvSpPr>
              <p:spPr>
                <a:xfrm>
                  <a:off x="2627784" y="3352590"/>
                  <a:ext cx="288032" cy="8466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Прямоугольник 116"/>
                <p:cNvSpPr/>
                <p:nvPr/>
              </p:nvSpPr>
              <p:spPr>
                <a:xfrm>
                  <a:off x="3384197" y="3258611"/>
                  <a:ext cx="288032" cy="171813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04" name="TextBox 103"/>
              <p:cNvSpPr txBox="1"/>
              <p:nvPr/>
            </p:nvSpPr>
            <p:spPr>
              <a:xfrm>
                <a:off x="3722126" y="322181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576060" y="318933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2%</a:t>
                </a: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2967220" y="313970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3%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378770" y="3247424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4%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1164741" y="3677435"/>
              <a:ext cx="12527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prstClr val="black"/>
                  </a:solidFill>
                </a:rPr>
                <a:t>Работодатели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175549" y="4205182"/>
              <a:ext cx="12527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prstClr val="black"/>
                  </a:solidFill>
                </a:rPr>
                <a:t>Работники</a:t>
              </a:r>
            </a:p>
          </p:txBody>
        </p:sp>
        <p:grpSp>
          <p:nvGrpSpPr>
            <p:cNvPr id="120" name="Группа 119"/>
            <p:cNvGrpSpPr/>
            <p:nvPr/>
          </p:nvGrpSpPr>
          <p:grpSpPr>
            <a:xfrm>
              <a:off x="2488431" y="4170374"/>
              <a:ext cx="1553632" cy="339730"/>
              <a:chOff x="2555776" y="3143640"/>
              <a:chExt cx="1553632" cy="339730"/>
            </a:xfrm>
          </p:grpSpPr>
          <p:grpSp>
            <p:nvGrpSpPr>
              <p:cNvPr id="121" name="Группа 120"/>
              <p:cNvGrpSpPr/>
              <p:nvPr/>
            </p:nvGrpSpPr>
            <p:grpSpPr>
              <a:xfrm>
                <a:off x="2555776" y="3336321"/>
                <a:ext cx="1553632" cy="147049"/>
                <a:chOff x="2555776" y="3336321"/>
                <a:chExt cx="1553632" cy="147049"/>
              </a:xfrm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Прямоугольник 126"/>
                <p:cNvSpPr/>
                <p:nvPr/>
              </p:nvSpPr>
              <p:spPr>
                <a:xfrm>
                  <a:off x="3744036" y="3336321"/>
                  <a:ext cx="288032" cy="9515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5" name="Прямоугольник 134"/>
                <p:cNvSpPr/>
                <p:nvPr/>
              </p:nvSpPr>
              <p:spPr>
                <a:xfrm>
                  <a:off x="3384197" y="3384705"/>
                  <a:ext cx="288032" cy="4571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22" name="TextBox 121"/>
              <p:cNvSpPr txBox="1"/>
              <p:nvPr/>
            </p:nvSpPr>
            <p:spPr>
              <a:xfrm>
                <a:off x="3692096" y="3143640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2%</a:t>
                </a: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3380117" y="3207297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1%</a:t>
                </a:r>
              </a:p>
            </p:txBody>
          </p:sp>
        </p:grpSp>
        <p:grpSp>
          <p:nvGrpSpPr>
            <p:cNvPr id="136" name="Группа 135"/>
            <p:cNvGrpSpPr/>
            <p:nvPr/>
          </p:nvGrpSpPr>
          <p:grpSpPr>
            <a:xfrm>
              <a:off x="2563374" y="4734455"/>
              <a:ext cx="1566318" cy="343668"/>
              <a:chOff x="2543090" y="3139702"/>
              <a:chExt cx="1566318" cy="343668"/>
            </a:xfrm>
          </p:grpSpPr>
          <p:grpSp>
            <p:nvGrpSpPr>
              <p:cNvPr id="137" name="Группа 136"/>
              <p:cNvGrpSpPr/>
              <p:nvPr/>
            </p:nvGrpSpPr>
            <p:grpSpPr>
              <a:xfrm>
                <a:off x="2555776" y="3139702"/>
                <a:ext cx="1553632" cy="343668"/>
                <a:chOff x="2555776" y="3139702"/>
                <a:chExt cx="1553632" cy="343668"/>
              </a:xfrm>
            </p:grpSpPr>
            <p:cxnSp>
              <p:nvCxnSpPr>
                <p:cNvPr id="142" name="Прямая соединительная линия 141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Прямоугольник 142"/>
                <p:cNvSpPr/>
                <p:nvPr/>
              </p:nvSpPr>
              <p:spPr>
                <a:xfrm>
                  <a:off x="3744036" y="3139702"/>
                  <a:ext cx="288032" cy="29177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4" name="Прямоугольник 143"/>
                <p:cNvSpPr/>
                <p:nvPr/>
              </p:nvSpPr>
              <p:spPr>
                <a:xfrm>
                  <a:off x="2998424" y="3325506"/>
                  <a:ext cx="288032" cy="11175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5" name="Прямоугольник 144"/>
                <p:cNvSpPr/>
                <p:nvPr/>
              </p:nvSpPr>
              <p:spPr>
                <a:xfrm>
                  <a:off x="2608002" y="3352590"/>
                  <a:ext cx="288032" cy="8466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46" name="Прямая соединительная линия 145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Прямая соединительная линия 146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Прямая соединительная линия 147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Прямая соединительная линия 148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Прямая соединительная линия 149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1" name="Прямоугольник 150"/>
                <p:cNvSpPr/>
                <p:nvPr/>
              </p:nvSpPr>
              <p:spPr>
                <a:xfrm>
                  <a:off x="3384197" y="3247423"/>
                  <a:ext cx="288032" cy="18300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38" name="TextBox 137"/>
              <p:cNvSpPr txBox="1"/>
              <p:nvPr/>
            </p:nvSpPr>
            <p:spPr>
              <a:xfrm>
                <a:off x="3722413" y="319026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7%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2543090" y="318933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2%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967220" y="313970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3%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376467" y="3221812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solidFill>
                      <a:prstClr val="black"/>
                    </a:solidFill>
                  </a:rPr>
                  <a:t>5%</a:t>
                </a:r>
              </a:p>
            </p:txBody>
          </p:sp>
        </p:grpSp>
        <p:sp>
          <p:nvSpPr>
            <p:cNvPr id="152" name="TextBox 151"/>
            <p:cNvSpPr txBox="1"/>
            <p:nvPr/>
          </p:nvSpPr>
          <p:spPr>
            <a:xfrm>
              <a:off x="1165461" y="4757694"/>
              <a:ext cx="15143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prstClr val="black"/>
                  </a:solidFill>
                </a:rPr>
                <a:t>Предприниматели</a:t>
              </a:r>
            </a:p>
          </p:txBody>
        </p:sp>
        <p:sp>
          <p:nvSpPr>
            <p:cNvPr id="153" name="Прямоугольник 152"/>
            <p:cNvSpPr/>
            <p:nvPr/>
          </p:nvSpPr>
          <p:spPr>
            <a:xfrm>
              <a:off x="1150012" y="5204301"/>
              <a:ext cx="3020348" cy="18409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1400" b="1" dirty="0">
                  <a:solidFill>
                    <a:prstClr val="black"/>
                  </a:solidFill>
                </a:rPr>
                <a:t>                                                  </a:t>
              </a:r>
              <a:r>
                <a:rPr lang="ru-RU" sz="800" b="1" dirty="0">
                  <a:solidFill>
                    <a:prstClr val="black"/>
                  </a:solidFill>
                </a:rPr>
                <a:t>2017              2018             2019            2020…</a:t>
              </a:r>
            </a:p>
          </p:txBody>
        </p:sp>
        <p:sp>
          <p:nvSpPr>
            <p:cNvPr id="155" name="Стрелка вправо 154"/>
            <p:cNvSpPr/>
            <p:nvPr/>
          </p:nvSpPr>
          <p:spPr>
            <a:xfrm>
              <a:off x="4259056" y="3030748"/>
              <a:ext cx="1208766" cy="2311617"/>
            </a:xfrm>
            <a:prstGeom prst="rightArrow">
              <a:avLst>
                <a:gd name="adj1" fmla="val 79956"/>
                <a:gd name="adj2" fmla="val 25817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191811" y="3866595"/>
              <a:ext cx="12760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</a:rPr>
                <a:t>Фонд социального медицинского страхования</a:t>
              </a:r>
            </a:p>
          </p:txBody>
        </p:sp>
        <p:sp>
          <p:nvSpPr>
            <p:cNvPr id="163" name="Прямоугольник 162"/>
            <p:cNvSpPr/>
            <p:nvPr/>
          </p:nvSpPr>
          <p:spPr>
            <a:xfrm>
              <a:off x="5424978" y="2996337"/>
              <a:ext cx="3531341" cy="7163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  Услуги ОМС, предоставляемые</a:t>
              </a:r>
            </a:p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только для застрахованных граждан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481538" y="3794263"/>
              <a:ext cx="347870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Амбулаторные  медицинские услуги</a:t>
              </a:r>
            </a:p>
            <a:p>
              <a:r>
                <a:rPr lang="ru-RU" sz="1200" dirty="0">
                  <a:solidFill>
                    <a:prstClr val="black"/>
                  </a:solidFill>
                </a:rPr>
                <a:t>       - Первая помощь</a:t>
              </a:r>
            </a:p>
            <a:p>
              <a:r>
                <a:rPr lang="ru-RU" sz="1200" dirty="0">
                  <a:solidFill>
                    <a:prstClr val="black"/>
                  </a:solidFill>
                </a:rPr>
                <a:t>       - Консультации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Лечение в стационаре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Госпитализация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Хирургия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Лабораторные услуги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200" dirty="0">
                  <a:solidFill>
                    <a:prstClr val="black"/>
                  </a:solidFill>
                </a:rPr>
                <a:t>Некоторые рецептурные препараты</a:t>
              </a:r>
            </a:p>
          </p:txBody>
        </p:sp>
        <p:pic>
          <p:nvPicPr>
            <p:cNvPr id="1046" name="Picture 22" descr="Картинки по запросу иконки врач и пациент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0481" y="3115321"/>
              <a:ext cx="458603" cy="458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8" name="Прямоугольник 167"/>
          <p:cNvSpPr/>
          <p:nvPr/>
        </p:nvSpPr>
        <p:spPr>
          <a:xfrm>
            <a:off x="7100223" y="5447873"/>
            <a:ext cx="4895977" cy="5332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            </a:t>
            </a:r>
            <a:r>
              <a:rPr lang="ru-RU" sz="1400" b="1" dirty="0">
                <a:solidFill>
                  <a:prstClr val="black"/>
                </a:solidFill>
              </a:rPr>
              <a:t>Пакет услуг ДМС³, предоставляемый только застрахованным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341974" y="5994313"/>
            <a:ext cx="469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Согласно условиям договора частного медицинского страхования</a:t>
            </a:r>
          </a:p>
        </p:txBody>
      </p:sp>
      <p:pic>
        <p:nvPicPr>
          <p:cNvPr id="1050" name="Picture 26" descr="Картинки по запросу иконки папки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513" y="5466191"/>
            <a:ext cx="704645" cy="45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TextBox 1024"/>
          <p:cNvSpPr txBox="1"/>
          <p:nvPr/>
        </p:nvSpPr>
        <p:spPr>
          <a:xfrm>
            <a:off x="143339" y="6424326"/>
            <a:ext cx="11863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prstClr val="black"/>
                </a:solidFill>
              </a:rPr>
              <a:t>1. Обязательное социальное медицинское страхование;  2. Государство оплачивает медицинское страхование для 15 категорий населения (неработающих); 3. Частное медицинское страхование;  4. Средняя зарплата для государства, реальная зарплата для работодателей и сотрудников, доход для предпринимателей;  5. Организации финансирующие предоставление мед.услуг (в лице государства и частных страховых компаний).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64585" y="5164507"/>
            <a:ext cx="177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>
                <a:solidFill>
                  <a:srgbClr val="C00000"/>
                </a:solidFill>
              </a:rPr>
              <a:t>Система ОСМС</a:t>
            </a:r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887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194800" y="6356382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16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360" y="-27384"/>
            <a:ext cx="11425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Освобождаются от уплаты взносов в фонд следующие граждане: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540551" y="926211"/>
            <a:ext cx="11220078" cy="5530451"/>
          </a:xfrm>
          <a:prstGeom prst="rect">
            <a:avLst/>
          </a:prstGeom>
          <a:ln>
            <a:noFill/>
            <a:prstDash val="dash"/>
          </a:ln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дети;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многодетные матери, награжденные подвесками «Алтын </a:t>
            </a:r>
            <a:r>
              <a:rPr lang="ru-RU" sz="1600" dirty="0" err="1"/>
              <a:t>алқа</a:t>
            </a:r>
            <a:r>
              <a:rPr lang="ru-RU" sz="1600" dirty="0"/>
              <a:t>», «</a:t>
            </a:r>
            <a:r>
              <a:rPr lang="ru-RU" sz="1600" dirty="0" err="1"/>
              <a:t>Күміс</a:t>
            </a:r>
            <a:r>
              <a:rPr lang="ru-RU" sz="1600" dirty="0"/>
              <a:t> </a:t>
            </a:r>
            <a:r>
              <a:rPr lang="ru-RU" sz="1600" dirty="0" err="1"/>
              <a:t>алқа</a:t>
            </a:r>
            <a:r>
              <a:rPr lang="ru-RU" sz="1600" dirty="0"/>
              <a:t>» или получившие ранее звание «Мать-героиня», а также награжденные орденами «Материнская слава» </a:t>
            </a:r>
            <a:r>
              <a:rPr lang="en-US" sz="1600" dirty="0"/>
              <a:t>I</a:t>
            </a:r>
            <a:r>
              <a:rPr lang="ru-RU" sz="1600" dirty="0"/>
              <a:t> и </a:t>
            </a:r>
            <a:r>
              <a:rPr lang="en-US" sz="1600" dirty="0"/>
              <a:t>II</a:t>
            </a:r>
            <a:r>
              <a:rPr lang="ru-RU" sz="1600" dirty="0"/>
              <a:t> степени;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участники и инвалиды Великой Отечественной войны;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инвалиды;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зарегистрированные в качестве безработных;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обучающиеся и воспитывающиеся в </a:t>
            </a:r>
            <a:r>
              <a:rPr lang="ru-RU" sz="1600" dirty="0" err="1"/>
              <a:t>интернатных</a:t>
            </a:r>
            <a:r>
              <a:rPr lang="ru-RU" sz="1600" dirty="0"/>
              <a:t> организациях;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обучающиеся по очной форме обучения в организациях технического и профессионального, </a:t>
            </a:r>
            <a:r>
              <a:rPr lang="ru-RU" sz="1600" dirty="0" err="1"/>
              <a:t>послесреднего</a:t>
            </a:r>
            <a:r>
              <a:rPr lang="ru-RU" sz="1600" dirty="0"/>
              <a:t>, высшего образования, а также послевузовского образования в форме резидентуры;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находящиеся в отпусках в связи с рождением ребенка (детей), усыновлением (удочерением) новорожденного ребенка (детей), по уходу за ребенком (детьми) до достижения им (ими) возраста трех лет;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неработающие беременные женщины, а также неработающие лица, фактически воспитывающие ребенка (детей) до достижения им (ими) возраста трех лет;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пенсионеры;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i="1" dirty="0"/>
              <a:t>военнослужащие;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i="1" dirty="0"/>
              <a:t>сотрудники специальных государственных органов;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i="1" dirty="0"/>
              <a:t>сотрудники правоохранительных органов;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buFont typeface="+mj-lt"/>
              <a:buAutoNum type="arabicParenR"/>
            </a:pPr>
            <a:r>
              <a:rPr lang="ru-RU" sz="1600" dirty="0"/>
              <a:t>лица, содержащиеся в изоляторах временного содержания и следственных изоляторах.</a:t>
            </a:r>
          </a:p>
        </p:txBody>
      </p:sp>
    </p:spTree>
    <p:extLst>
      <p:ext uri="{BB962C8B-B14F-4D97-AF65-F5344CB8AC3E}">
        <p14:creationId xmlns:p14="http://schemas.microsoft.com/office/powerpoint/2010/main" val="1898630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dirty="0"/>
              <a:t>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6063" y="5221754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b="1" spc="-50" dirty="0">
                <a:solidFill>
                  <a:srgbClr val="C00000"/>
                </a:solidFill>
                <a:latin typeface="+mn-lt"/>
              </a:rPr>
              <a:t>Сбор и отчисления</a:t>
            </a:r>
            <a:endParaRPr lang="lt-LT" sz="4000" b="1" spc="-5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98450" y="6437779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17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48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Прямоугольник 75"/>
          <p:cNvSpPr/>
          <p:nvPr/>
        </p:nvSpPr>
        <p:spPr>
          <a:xfrm>
            <a:off x="753805" y="5487573"/>
            <a:ext cx="10756581" cy="1313414"/>
          </a:xfrm>
          <a:prstGeom prst="rect">
            <a:avLst/>
          </a:prstGeom>
          <a:solidFill>
            <a:srgbClr val="FFFFEB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6191" y="9866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R="5080">
              <a:spcBef>
                <a:spcPct val="0"/>
              </a:spcBef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dirty="0"/>
              <a:t>Аккумулирование средств в фонде</a:t>
            </a:r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>
            <a:off x="681613" y="902937"/>
            <a:ext cx="0" cy="44032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>
            <a:off x="5856324" y="854044"/>
            <a:ext cx="0" cy="44032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Объект 2"/>
          <p:cNvSpPr txBox="1">
            <a:spLocks/>
          </p:cNvSpPr>
          <p:nvPr/>
        </p:nvSpPr>
        <p:spPr bwMode="auto">
          <a:xfrm>
            <a:off x="5988675" y="784903"/>
            <a:ext cx="6007753" cy="4576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фонд будет аккумулировать взносы и отчисления со стороны работников и работодателей, а также целевые трансферты для ГОБМП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sz="15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большая часть ранее финансируемых из местного бюджета видов медпомощи будет  передана в фонд – это обеспечит единство и качество процедур и </a:t>
            </a:r>
            <a:r>
              <a:rPr lang="ru-RU" sz="15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потребует внесения изменений в Бюджетный кодекс в части межбюджетных отношений</a:t>
            </a:r>
            <a:r>
              <a:rPr lang="ru-RU" sz="15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(изъятия и субвенции)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в соответствии с уже действующей в Казахстане практикой предлагается контроль за поступлениями в ФСМС закрепить за Комитетом государственных доходов – такой подход применяется во многих странах  с обязательной системой общественного страхования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это также позволит сохранить уже выстроенную и работающую систему без создания дублирующей сети сбора взносов – меньшие административные расходы и большая эффективность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Госкорпорация как автономная организация будет вести персонифицированный учет всех поступлений</a:t>
            </a:r>
          </a:p>
          <a:p>
            <a:pPr marL="178262" indent="-165529" eaLnBrk="1" hangingPunct="1">
              <a:lnSpc>
                <a:spcPct val="70000"/>
              </a:lnSpc>
              <a:spcBef>
                <a:spcPts val="600"/>
              </a:spcBef>
              <a:spcAft>
                <a:spcPts val="802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обмен информацией между системами Комитета </a:t>
            </a:r>
            <a:r>
              <a:rPr lang="ru-RU" altLang="zh-CN" sz="1500" dirty="0" err="1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госдоходов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и </a:t>
            </a:r>
            <a:r>
              <a:rPr lang="ru-RU" altLang="zh-CN" sz="1500" dirty="0" err="1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Госкорпорацией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с предоставлением необходимых сведений будет осуществляться на ежедневной основе – для этого </a:t>
            </a:r>
            <a:r>
              <a:rPr lang="ru-RU" altLang="zh-CN" sz="15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необходима доработка информационных систем  КГД по персонифицированному учету отчислений и взносов в фонд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(для контроля и мониторинга) </a:t>
            </a:r>
            <a:r>
              <a:rPr lang="ru-RU" altLang="zh-CN" sz="15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и формирование единых платежных документов</a:t>
            </a:r>
            <a:r>
              <a:rPr lang="ru-RU" altLang="zh-CN" sz="15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при соответствующих перечислениях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609420" y="5487573"/>
            <a:ext cx="2454523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СТРАНЫ</a:t>
            </a: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ФУНКЦИИ СБОРА ДОХОДОВ </a:t>
            </a: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ФУНКЦИИ КОНТРОЛЯ ПОСТУПЛЕНИЙ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3208328" y="5487573"/>
            <a:ext cx="1716395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ct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ВЕНГРИЯ, СЛОВЕНИЯ, ЭСТОНИЯ, ЛАТВИЯ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5013123" y="5477527"/>
            <a:ext cx="4042742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ct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ЛИТВА, ПОЛЬША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ГОСУДАРСТВЕННЫЕ ФОНДЫ СОЦИАЛЬНОГО СТРАХОВАНИЯ </a:t>
            </a: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С ДАЛЬНЕЙШИМ ПЕРЕЧИСЛЕНИЕМ В ФОНДЫ ОСМС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9163940" y="5474468"/>
            <a:ext cx="2418639" cy="1262251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ctr"/>
            <a:r>
              <a:rPr lang="ru-RU" sz="1103" b="1" dirty="0">
                <a:solidFill>
                  <a:prstClr val="black"/>
                </a:solidFill>
                <a:latin typeface="Arial Narrow" panose="020B0606020202030204" pitchFamily="34" charset="0"/>
              </a:rPr>
              <a:t>ГЕРМАНИЯ, МОЛДОВА, СЛОВАКИЯ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САМИ ФОНДЫ ОСМС</a:t>
            </a: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endParaRPr lang="ru-RU" sz="11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 algn="ctr"/>
            <a:r>
              <a:rPr lang="ru-RU" sz="1103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НАЛОГОВЫЕ СЛУЖБЫ</a:t>
            </a: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753805" y="5465689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753805" y="6736718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3063943" y="5391285"/>
            <a:ext cx="144368" cy="147976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868755" y="5381238"/>
            <a:ext cx="144368" cy="147976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9019572" y="5378179"/>
            <a:ext cx="144368" cy="147976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00233" y="6415449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18</a:t>
            </a:fld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931273" y="855502"/>
            <a:ext cx="4454554" cy="4475764"/>
            <a:chOff x="945098" y="847968"/>
            <a:chExt cx="4454554" cy="4475764"/>
          </a:xfrm>
        </p:grpSpPr>
        <p:cxnSp>
          <p:nvCxnSpPr>
            <p:cNvPr id="60" name="Прямая со стрелкой 59"/>
            <p:cNvCxnSpPr/>
            <p:nvPr/>
          </p:nvCxnSpPr>
          <p:spPr>
            <a:xfrm>
              <a:off x="3041609" y="4318307"/>
              <a:ext cx="0" cy="499959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Скругленный прямоугольник 60"/>
            <p:cNvSpPr/>
            <p:nvPr/>
          </p:nvSpPr>
          <p:spPr>
            <a:xfrm>
              <a:off x="3578469" y="847968"/>
              <a:ext cx="1821183" cy="60583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Работники</a:t>
              </a:r>
            </a:p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Работодатели</a:t>
              </a:r>
            </a:p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Самозанятые </a:t>
              </a:r>
              <a:endParaRPr lang="ru-RU" sz="12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945099" y="854045"/>
              <a:ext cx="1894815" cy="59976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Государство</a:t>
              </a:r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3578469" y="1778254"/>
              <a:ext cx="1821182" cy="61130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Банк второго уровня</a:t>
              </a:r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945098" y="1778254"/>
              <a:ext cx="1894815" cy="61130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Казначейство</a:t>
              </a: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МФ РК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1543688" y="2845694"/>
              <a:ext cx="3024552" cy="669172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Казахстанский Центр Межбанковских Расчетов Национального Банка РК</a:t>
              </a: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2217466" y="3780118"/>
              <a:ext cx="1720604" cy="64437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Терминал Госкорпорации (ГЦВП)</a:t>
              </a:r>
              <a:endParaRPr lang="ru-RU" sz="1000" b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2217466" y="4818266"/>
              <a:ext cx="1720604" cy="505466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ИС ФСМС</a:t>
              </a:r>
            </a:p>
          </p:txBody>
        </p:sp>
        <p:cxnSp>
          <p:nvCxnSpPr>
            <p:cNvPr id="74" name="Прямая со стрелкой 73"/>
            <p:cNvCxnSpPr/>
            <p:nvPr/>
          </p:nvCxnSpPr>
          <p:spPr>
            <a:xfrm flipH="1">
              <a:off x="4489059" y="1453807"/>
              <a:ext cx="1" cy="32444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/>
            <p:cNvCxnSpPr>
              <a:stCxn id="66" idx="2"/>
            </p:cNvCxnSpPr>
            <p:nvPr/>
          </p:nvCxnSpPr>
          <p:spPr>
            <a:xfrm>
              <a:off x="1892506" y="2389557"/>
              <a:ext cx="785652" cy="451143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 стрелкой 86"/>
            <p:cNvCxnSpPr/>
            <p:nvPr/>
          </p:nvCxnSpPr>
          <p:spPr>
            <a:xfrm flipH="1">
              <a:off x="3390071" y="2402662"/>
              <a:ext cx="890587" cy="453855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Прямая со стрелкой 87"/>
          <p:cNvCxnSpPr/>
          <p:nvPr/>
        </p:nvCxnSpPr>
        <p:spPr>
          <a:xfrm flipH="1">
            <a:off x="1839763" y="1457943"/>
            <a:ext cx="1" cy="32444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>
            <a:off x="3016177" y="3467271"/>
            <a:ext cx="1" cy="32444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38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112" y="-9849"/>
            <a:ext cx="9500375" cy="705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400" dirty="0">
              <a:solidFill>
                <a:sysClr val="windowText" lastClr="000000">
                  <a:lumMod val="75000"/>
                  <a:lumOff val="25000"/>
                </a:sysClr>
              </a:solidFill>
            </a:endParaRPr>
          </a:p>
        </p:txBody>
      </p:sp>
      <p:sp>
        <p:nvSpPr>
          <p:cNvPr id="10" name="object 6"/>
          <p:cNvSpPr txBox="1"/>
          <p:nvPr/>
        </p:nvSpPr>
        <p:spPr>
          <a:xfrm>
            <a:off x="2602856" y="6479718"/>
            <a:ext cx="2792361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ru-RU" sz="1100" i="1" spc="-10" dirty="0">
                <a:solidFill>
                  <a:prstClr val="black"/>
                </a:solidFill>
                <a:latin typeface="Arial"/>
                <a:cs typeface="Arial"/>
              </a:rPr>
              <a:t>* </a:t>
            </a:r>
            <a:r>
              <a:rPr lang="ru-RU" sz="1000" i="1" spc="-10" dirty="0">
                <a:solidFill>
                  <a:prstClr val="black"/>
                </a:solidFill>
                <a:latin typeface="Arial"/>
                <a:cs typeface="Arial"/>
              </a:rPr>
              <a:t>По данным </a:t>
            </a:r>
            <a:r>
              <a:rPr sz="1000" i="1" spc="-10" dirty="0">
                <a:solidFill>
                  <a:prstClr val="black"/>
                </a:solidFill>
                <a:latin typeface="Arial"/>
                <a:cs typeface="Arial"/>
              </a:rPr>
              <a:t>ВОЗ,</a:t>
            </a:r>
            <a:r>
              <a:rPr sz="1000" i="1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prstClr val="black"/>
                </a:solidFill>
                <a:latin typeface="Arial"/>
                <a:cs typeface="Arial"/>
              </a:rPr>
              <a:t>2007</a:t>
            </a:r>
            <a:endParaRPr sz="1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6417" y="782398"/>
            <a:ext cx="22022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ТЕКУЩАЯ СИТУАЦИЯ В РК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045634" y="845294"/>
            <a:ext cx="3975103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kern="0" dirty="0">
                <a:solidFill>
                  <a:prstClr val="white"/>
                </a:solidFill>
                <a:latin typeface="Arial Narrow" panose="020B0606020202030204" pitchFamily="34" charset="0"/>
              </a:rPr>
              <a:t>Прогноз структуры финансирования ОСМС в РК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70299" y="848853"/>
            <a:ext cx="2980267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2252" y="1397751"/>
            <a:ext cx="1881648" cy="1561349"/>
          </a:xfrm>
          <a:prstGeom prst="rect">
            <a:avLst/>
          </a:prstGeom>
          <a:noFill/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just">
              <a:spcAft>
                <a:spcPts val="1200"/>
              </a:spcAft>
            </a:pPr>
            <a:r>
              <a:rPr lang="kk-KZ" sz="1300" b="1" dirty="0">
                <a:solidFill>
                  <a:prstClr val="black"/>
                </a:solidFill>
                <a:latin typeface="Arial Narrow" panose="020B0606020202030204" pitchFamily="34" charset="0"/>
              </a:rPr>
              <a:t>ГОБМП полностью финансируется за счет:</a:t>
            </a:r>
          </a:p>
          <a:p>
            <a:pPr marL="355600" indent="-187325">
              <a:spcAft>
                <a:spcPts val="1200"/>
              </a:spcAft>
              <a:buFontTx/>
              <a:buChar char="-"/>
            </a:pPr>
            <a:r>
              <a:rPr lang="kk-KZ" sz="1300" dirty="0">
                <a:solidFill>
                  <a:prstClr val="black"/>
                </a:solidFill>
                <a:latin typeface="Arial Narrow" panose="020B0606020202030204" pitchFamily="34" charset="0"/>
              </a:rPr>
              <a:t>Республиканского бюджета</a:t>
            </a:r>
          </a:p>
          <a:p>
            <a:pPr marL="355600" indent="-187325">
              <a:spcAft>
                <a:spcPts val="1200"/>
              </a:spcAft>
              <a:buFontTx/>
              <a:buChar char="-"/>
            </a:pPr>
            <a:r>
              <a:rPr lang="kk-KZ" sz="1300" dirty="0">
                <a:solidFill>
                  <a:prstClr val="black"/>
                </a:solidFill>
                <a:latin typeface="Arial Narrow" panose="020B0606020202030204" pitchFamily="34" charset="0"/>
              </a:rPr>
              <a:t>Местного бюджета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583843"/>
              </p:ext>
            </p:extLst>
          </p:nvPr>
        </p:nvGraphicFramePr>
        <p:xfrm>
          <a:off x="2595604" y="1307247"/>
          <a:ext cx="5050368" cy="511552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27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3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64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55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80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Страны 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общих налоговых поступлений 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взносов в обязательное мед.страхование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взносов в добровольное мед.страхование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прямых (частных) платежей </a:t>
                      </a:r>
                    </a:p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и других поступлений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51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Нидерланды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 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Эстония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Бельгия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Словения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Словакия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Чехия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Латвия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Литва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Румыния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Люксембург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Греция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Болгария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Австрия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29 %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46 %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Швеция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15 %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Великобритания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87 %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12 %</a:t>
                      </a:r>
                    </a:p>
                  </a:txBody>
                  <a:tcPr marL="9465" marR="9465" marT="9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2371969" y="1022360"/>
            <a:ext cx="0" cy="56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843715" y="1022360"/>
            <a:ext cx="0" cy="56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-2612" y="-17824"/>
            <a:ext cx="10494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3200" b="1" spc="-50" dirty="0">
                <a:solidFill>
                  <a:srgbClr val="C00000"/>
                </a:solidFill>
              </a:rPr>
              <a:t>Источники финансирования здравоохранения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9772" y="3549445"/>
            <a:ext cx="1881648" cy="1199128"/>
          </a:xfrm>
          <a:prstGeom prst="rect">
            <a:avLst/>
          </a:prstGeom>
          <a:noFill/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spcAft>
                <a:spcPts val="1200"/>
              </a:spcAft>
            </a:pPr>
            <a:endParaRPr lang="kk-KZ" sz="13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kk-KZ" sz="13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Добровольное медицинское страхование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2232" y="5494390"/>
            <a:ext cx="1881648" cy="1052532"/>
          </a:xfrm>
          <a:prstGeom prst="rect">
            <a:avLst/>
          </a:prstGeom>
          <a:noFill/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just">
              <a:spcAft>
                <a:spcPts val="1200"/>
              </a:spcAft>
            </a:pPr>
            <a:endParaRPr lang="kk-KZ" sz="13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kk-KZ" sz="1300" b="1" dirty="0">
                <a:solidFill>
                  <a:prstClr val="black"/>
                </a:solidFill>
                <a:latin typeface="Arial Narrow" panose="020B0606020202030204" pitchFamily="34" charset="0"/>
              </a:rPr>
              <a:t>         Частные платежи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977" y="30485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+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863088" y="497115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+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13914" y="6422767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19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2"/>
          <p:cNvSpPr/>
          <p:nvPr/>
        </p:nvSpPr>
        <p:spPr>
          <a:xfrm>
            <a:off x="7960992" y="4065793"/>
            <a:ext cx="4164947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НАПРАВЛЕНИЯ ИСПОЛЬЗОВАНИЯ СРЕДСТВ ИЗ ОБЩИХ НАЛОГОВ В СТРАНАХ С МЕХАНИЗМОМ СМС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75600" y="4648257"/>
            <a:ext cx="3975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Arial Narrow" panose="020B0606020202030204" pitchFamily="34" charset="0"/>
              </a:rPr>
              <a:t>Германия: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Общественное здравоохранение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Образование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Наука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Медицинские службы силовых структур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Капитальные инвестиции и эксплуатационные расходы (в основном местные власти)</a:t>
            </a:r>
            <a:endParaRPr lang="lt-LT" sz="1600" dirty="0">
              <a:latin typeface="Arial Narrow" panose="020B060602020203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714461" y="4456491"/>
            <a:ext cx="737803" cy="26504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cxnSp>
        <p:nvCxnSpPr>
          <p:cNvPr id="23" name="Straight Arrow Connector 22"/>
          <p:cNvCxnSpPr>
            <a:stCxn id="21" idx="5"/>
          </p:cNvCxnSpPr>
          <p:nvPr/>
        </p:nvCxnSpPr>
        <p:spPr>
          <a:xfrm>
            <a:off x="4344215" y="4682719"/>
            <a:ext cx="5160272" cy="1507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12"/>
          <p:cNvSpPr/>
          <p:nvPr/>
        </p:nvSpPr>
        <p:spPr>
          <a:xfrm>
            <a:off x="8774063" y="3761114"/>
            <a:ext cx="2980267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graphicFrame>
        <p:nvGraphicFramePr>
          <p:cNvPr id="24" name="Таблица 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83792"/>
              </p:ext>
            </p:extLst>
          </p:nvPr>
        </p:nvGraphicFramePr>
        <p:xfrm>
          <a:off x="8055913" y="1369858"/>
          <a:ext cx="3975097" cy="215233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32553">
                  <a:extLst>
                    <a:ext uri="{9D8B030D-6E8A-4147-A177-3AD203B41FA5}">
                      <a16:colId xmlns="" xmlns:a16="http://schemas.microsoft.com/office/drawing/2014/main" val="2110121578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2896931219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2361761909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788006236"/>
                    </a:ext>
                  </a:extLst>
                </a:gridCol>
                <a:gridCol w="635636">
                  <a:extLst>
                    <a:ext uri="{9D8B030D-6E8A-4147-A177-3AD203B41FA5}">
                      <a16:colId xmlns="" xmlns:a16="http://schemas.microsoft.com/office/drawing/2014/main" val="2388979798"/>
                    </a:ext>
                  </a:extLst>
                </a:gridCol>
              </a:tblGrid>
              <a:tr h="651180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Источники 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2017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2018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2019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Arial Narrow" pitchFamily="34"/>
                        </a:rPr>
                        <a:t>2020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63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67923"/>
                  </a:ext>
                </a:extLst>
              </a:tr>
              <a:tr h="313264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общих налогов (ГБ на ГОБМП)</a:t>
                      </a: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32 %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13 %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12 %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10 %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39309346"/>
                  </a:ext>
                </a:extLst>
              </a:tr>
              <a:tr h="283500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всех взносов в ОСМС</a:t>
                      </a: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28%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54 %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58 %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62 %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58462874"/>
                  </a:ext>
                </a:extLst>
              </a:tr>
              <a:tr h="224503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добровольных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 взносов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Narrow" pitchFamily="34"/>
                      </a:endParaRP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4 %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5816416"/>
                  </a:ext>
                </a:extLst>
              </a:tr>
              <a:tr h="224503">
                <a:tc>
                  <a:txBody>
                    <a:bodyPr/>
                    <a:lstStyle/>
                    <a:p>
                      <a:pPr lvl="0" algn="l" fontAlgn="b"/>
                      <a:r>
                        <a:rPr lang="kk-KZ" sz="1200" b="0" i="0" u="none" strike="noStrike">
                          <a:solidFill>
                            <a:srgbClr val="000000"/>
                          </a:solidFill>
                          <a:latin typeface="Arial Narrow" pitchFamily="34"/>
                        </a:rPr>
                        <a:t>За счет прямых (частных) платежей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Narrow" pitchFamily="34"/>
                      </a:endParaRPr>
                    </a:p>
                  </a:txBody>
                  <a:tcPr marL="35999" marR="35999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36 %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30 %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27 %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Narrow" pitchFamily="34"/>
                        </a:rPr>
                        <a:t>25 %</a:t>
                      </a:r>
                    </a:p>
                  </a:txBody>
                  <a:tcPr marL="9528" marR="9528" marT="9528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82016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08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216" y="-22551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Ключевые проблемы системы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52288" y="1754719"/>
            <a:ext cx="0" cy="50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152639" y="927473"/>
            <a:ext cx="6948000" cy="648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524536" y="72440"/>
              <a:ext cx="6997648" cy="3995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marL="358775" marR="0" lvl="0" indent="-358775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Отсутствие солидарной ответственности</a:t>
              </a:r>
              <a:b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</a:b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граждан и работодателей по охране здоровья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84152" y="2243376"/>
            <a:ext cx="371738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Бремя обеспечения охраны здоровья лежит только на государстве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29351" y="4502848"/>
            <a:ext cx="119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84152" y="4621436"/>
            <a:ext cx="371738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Гражданам характерно </a:t>
            </a:r>
            <a:r>
              <a:rPr kumimoji="0" lang="ru-RU" sz="22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потребительское отношение к здравоохранению</a:t>
            </a: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, слабая приверженность к здоровому образу жизни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555467" y="4846298"/>
            <a:ext cx="7434476" cy="1585049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Среди диспансерных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больных </a:t>
            </a:r>
            <a:r>
              <a:rPr kumimoji="0" lang="ru-RU" sz="13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–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1,6 млн. человек (или 38,7%)</a:t>
            </a:r>
            <a:r>
              <a:rPr kumimoji="0" lang="ru-RU" sz="13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составляют лица, имеющие заболевания:</a:t>
            </a:r>
          </a:p>
          <a:p>
            <a:pPr marL="5349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            - системы кровообращения (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32,1%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)</a:t>
            </a:r>
          </a:p>
          <a:p>
            <a:pPr marL="5349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            - сахарный диабет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(6,6%).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 </a:t>
            </a:r>
            <a:r>
              <a:rPr kumimoji="0" lang="ru-RU" sz="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  </a:t>
            </a:r>
          </a:p>
          <a:p>
            <a:pPr marL="5349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 </a:t>
            </a:r>
            <a:endParaRPr kumimoji="0" lang="ru-RU" sz="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</a:endParaRP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В структуре пролеченных случаев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БСК и новообразования составили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16%,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и расходы на них составили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34%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от всей суммы предъявленной к оплате в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 2015 году.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Смертность от БСК и новообразований составляет </a:t>
            </a:r>
            <a:r>
              <a:rPr kumimoji="0" lang="ru-RU" sz="14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</a:rPr>
              <a:t>39%.</a:t>
            </a:r>
            <a:endParaRPr kumimoji="0" lang="ru-RU" sz="1300" b="1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812489" y="1989745"/>
            <a:ext cx="2177451" cy="2029243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ЗА ПОСЛЕДНИЕ 10 ЛЕТ: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объемы финансирования из госбюджета в систему выросли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в 6,3 раза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;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расходы на душу населения с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8,7 тыс.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тенге в 2004 году до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4</a:t>
            </a: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9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</a:rPr>
              <a:t> тыс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 тенге в 201</a:t>
            </a: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5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году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4386093" y="1740409"/>
            <a:ext cx="5154499" cy="2577289"/>
            <a:chOff x="4332103" y="1866107"/>
            <a:chExt cx="5154497" cy="2577289"/>
          </a:xfrm>
        </p:grpSpPr>
        <p:graphicFrame>
          <p:nvGraphicFramePr>
            <p:cNvPr id="19" name="Диаграмма 18"/>
            <p:cNvGraphicFramePr>
              <a:graphicFrameLocks/>
            </p:cNvGraphicFramePr>
            <p:nvPr>
              <p:extLst/>
            </p:nvPr>
          </p:nvGraphicFramePr>
          <p:xfrm>
            <a:off x="4438668" y="1866107"/>
            <a:ext cx="4993740" cy="21860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20" name="Прямая соединительная линия 19"/>
            <p:cNvCxnSpPr/>
            <p:nvPr/>
          </p:nvCxnSpPr>
          <p:spPr>
            <a:xfrm>
              <a:off x="5000779" y="3628760"/>
              <a:ext cx="3021" cy="269855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850466" y="3422815"/>
              <a:ext cx="0" cy="49707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5432580" y="3545274"/>
              <a:ext cx="2424" cy="374619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287712" y="3319912"/>
              <a:ext cx="3021" cy="59168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719512" y="3191933"/>
              <a:ext cx="1" cy="706682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8011377" y="2749287"/>
              <a:ext cx="0" cy="1117697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7148292" y="3026968"/>
              <a:ext cx="0" cy="899662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7568773" y="2909074"/>
              <a:ext cx="0" cy="95000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8426274" y="2604638"/>
              <a:ext cx="0" cy="1306962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8866277" y="2538452"/>
              <a:ext cx="0" cy="1381441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9280998" y="2538452"/>
              <a:ext cx="0" cy="137314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332103" y="3732583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2004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08830" y="3740799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2005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32936" y="3740799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2006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64519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2007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86674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2008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518348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2009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43622" y="3740799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2010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49593" y="3740026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2011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97217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2012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221184" y="3735118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2013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668806" y="3748493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2014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028009" y="3732124"/>
              <a:ext cx="4283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2015</a:t>
              </a:r>
              <a:endParaRPr kumimoji="0" lang="ru-RU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4812530" y="3421022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187 149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4368712" y="3477254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131 209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5241309" y="3355045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231 062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7" name="Скругленный прямоугольник 46"/>
            <p:cNvSpPr/>
            <p:nvPr/>
          </p:nvSpPr>
          <p:spPr>
            <a:xfrm>
              <a:off x="5672575" y="3229281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310 959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107913" y="3141199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377 482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6530028" y="3012017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460 203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6945575" y="2848658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562 823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7375760" y="2757727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631 059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7806812" y="2563292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735 160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8205492" y="2410178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824 310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8654523" y="2357523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869 7</a:t>
              </a: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25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9068942" y="2330988"/>
              <a:ext cx="360000" cy="180000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867 8</a:t>
              </a: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36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4379398" y="4014956"/>
              <a:ext cx="360000" cy="13245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8 740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4812530" y="4012252"/>
              <a:ext cx="360000" cy="13245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12 298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5247813" y="4012252"/>
              <a:ext cx="360000" cy="135829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15 184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5681031" y="4012362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20 16</a:t>
              </a:r>
              <a:r>
                <a:rPr kumimoji="0" lang="kk-KZ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9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6117337" y="4010609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21 251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6545167" y="4012165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28 966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6970890" y="4011738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34 248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7393810" y="4012167"/>
              <a:ext cx="360000" cy="144186"/>
            </a:xfrm>
            <a:prstGeom prst="roundRect">
              <a:avLst/>
            </a:prstGeom>
            <a:solidFill>
              <a:srgbClr val="FFCC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38 131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7828817" y="4012940"/>
              <a:ext cx="360000" cy="141855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43 795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8272764" y="4014956"/>
              <a:ext cx="360000" cy="122091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49 058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8696132" y="4014956"/>
              <a:ext cx="360000" cy="122091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49 93</a:t>
              </a:r>
              <a:r>
                <a:rPr kumimoji="0" lang="kk-KZ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9126600" y="4014956"/>
              <a:ext cx="360000" cy="122091"/>
            </a:xfrm>
            <a:prstGeom prst="roundRect">
              <a:avLst/>
            </a:prstGeom>
            <a:solidFill>
              <a:srgbClr val="FFCC66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gency FB" panose="020B0503020202020204" pitchFamily="34" charset="0"/>
                </a:rPr>
                <a:t>49 111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37983" y="2378795"/>
              <a:ext cx="856688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Всего</a:t>
              </a:r>
              <a:r>
                <a:rPr kumimoji="0" lang="kk-KZ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, </a:t>
              </a: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млн.тенге</a:t>
              </a:r>
              <a:endParaRPr kumimoji="0" lang="ru-RU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930493" y="4227952"/>
              <a:ext cx="1637214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Расходы на 1 жителя, тенге</a:t>
              </a:r>
              <a:endParaRPr kumimoji="0" lang="ru-RU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62526" y="6459887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33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930517"/>
              </p:ext>
            </p:extLst>
          </p:nvPr>
        </p:nvGraphicFramePr>
        <p:xfrm>
          <a:off x="343728" y="908048"/>
          <a:ext cx="11537999" cy="570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18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534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80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654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5129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68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Категория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Франция 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Словакия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Литва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Казахстан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4567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Государство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Федеральные гранты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(для безработных), пенсионеры за счет пенсионного фонда и собственных взносов 50% на 50%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5,25% от дохода 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(для пенсионеров и лиц, получающих пособие по безработице, он уменьшается до 3,95%)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Субсидии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за незащищенных категорий граждан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Годовая сумма  - 37% от СМЗ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-2 года</a:t>
                      </a:r>
                    </a:p>
                    <a:p>
                      <a:pPr algn="ctr"/>
                      <a:endParaRPr lang="ru-RU" sz="1400" baseline="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(3</a:t>
                      </a:r>
                      <a:r>
                        <a:rPr lang="lt-LT" sz="1400" baseline="0" dirty="0">
                          <a:latin typeface="Arial Narrow" panose="020B0606020202030204" pitchFamily="34" charset="0"/>
                        </a:rPr>
                        <a:t>9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% с 2017 г.,</a:t>
                      </a:r>
                    </a:p>
                    <a:p>
                      <a:pPr algn="ctr"/>
                      <a:r>
                        <a:rPr lang="lt-LT" sz="1400" baseline="0" dirty="0">
                          <a:latin typeface="Arial Narrow" panose="020B0606020202030204" pitchFamily="34" charset="0"/>
                        </a:rPr>
                        <a:t>41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% с 2018 г.</a:t>
                      </a:r>
                      <a:r>
                        <a:rPr lang="lt-LT" sz="1400" baseline="0" dirty="0">
                          <a:latin typeface="Arial Narrow" panose="020B0606020202030204" pitchFamily="34" charset="0"/>
                        </a:rPr>
                        <a:t> ... 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пока не достигнет 9% от 12 МЗП-2 года)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4% (с 01.07.17 г.)  от СМЗ-2 года</a:t>
                      </a:r>
                    </a:p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5% (с 2018 г.), 6% (с 2023 г.)</a:t>
                      </a:r>
                    </a:p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7%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(с 2024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за социально-незащищенные слои населения (15 категорий согласно закона об ОСМС)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34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Работодатели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7,3%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12,8%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10%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3%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 2% (2017 г.) от дохода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до 5% (2020 г.)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82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Работники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8,2%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0,75%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4%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6%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1% (2019 г.) от дохода</a:t>
                      </a:r>
                    </a:p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2% (2020 г.)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1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Индивидуальные предприниматели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15,5%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13,4% от дохода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9% от дохода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2%</a:t>
                      </a:r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 от дохода 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(с 2017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3% (с 2018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5% (с 2019 г.)</a:t>
                      </a:r>
                    </a:p>
                    <a:p>
                      <a:pPr algn="ctr"/>
                      <a:r>
                        <a:rPr lang="ru-RU" sz="1400" baseline="0" dirty="0">
                          <a:latin typeface="Arial Narrow" panose="020B0606020202030204" pitchFamily="34" charset="0"/>
                        </a:rPr>
                        <a:t>7% (с 2020 г.)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94547530"/>
                  </a:ext>
                </a:extLst>
              </a:tr>
              <a:tr h="27099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Частные нотариусы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6,5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от дохода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14%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(инвалиды 7%)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9% от дохода (потолок 48 официальных налогооблагаемых доходов этого года)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217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Частные судебные исполнители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634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Адвокаты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907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Профессиональные медиаторы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2132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Физические лица, получающие доход по договорам ГПХ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8641" y="45334"/>
            <a:ext cx="1119604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R="5080" algn="l">
              <a:spcBef>
                <a:spcPct val="0"/>
              </a:spcBef>
            </a:pPr>
            <a:r>
              <a:rPr lang="ru-RU" sz="3200" spc="-50" dirty="0">
                <a:solidFill>
                  <a:srgbClr val="C00000"/>
                </a:solidFill>
              </a:rPr>
              <a:t>Ставки взносов и отчислений в ОСМС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67275" y="6433686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20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181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1845420" y="618992"/>
            <a:ext cx="2519960" cy="49244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300" b="1" dirty="0">
                <a:latin typeface="Century Gothic" pitchFamily="34" charset="0"/>
              </a:rPr>
              <a:t>Отчисления работодателя за работников</a:t>
            </a:r>
            <a:endParaRPr lang="tr-TR" sz="1300" b="1" dirty="0">
              <a:latin typeface="Century Gothi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5223" y="1102092"/>
            <a:ext cx="1296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Century Gothic" pitchFamily="34" charset="0"/>
              </a:rPr>
              <a:t>Объект исчисления отчислений/</a:t>
            </a:r>
          </a:p>
          <a:p>
            <a:r>
              <a:rPr lang="ru-RU" sz="1200" b="1" i="1" dirty="0">
                <a:latin typeface="Century Gothic" pitchFamily="34" charset="0"/>
              </a:rPr>
              <a:t>Взносов (далее – ОИ)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845100" y="1175503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Century Gothic" pitchFamily="34" charset="0"/>
              </a:rPr>
              <a:t>Расходы работодателя, выплачиваемые работнику в виде доходов </a:t>
            </a:r>
          </a:p>
          <a:p>
            <a:pPr algn="ctr"/>
            <a:r>
              <a:rPr lang="ru-RU" sz="1200" dirty="0">
                <a:latin typeface="Century Gothic" pitchFamily="34" charset="0"/>
              </a:rPr>
              <a:t>(фонд оплаты труда)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05223" y="3370752"/>
            <a:ext cx="12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Century Gothic" pitchFamily="34" charset="0"/>
              </a:rPr>
              <a:t>Размер отчислений/</a:t>
            </a:r>
          </a:p>
          <a:p>
            <a:r>
              <a:rPr lang="ru-RU" sz="1200" b="1" i="1" dirty="0">
                <a:latin typeface="Century Gothic" pitchFamily="34" charset="0"/>
              </a:rPr>
              <a:t>взносов</a:t>
            </a:r>
            <a:endParaRPr lang="tr-TR" sz="1200" b="1" i="1" dirty="0">
              <a:latin typeface="Century Gothic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45100" y="3382152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с 01.01.2017 г. – 2%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01.01.2018 г. – 3%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01.01.2019 г. – 4%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01.01.2020 г. – 5%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209940" y="618992"/>
            <a:ext cx="2519960" cy="49244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300" b="1" dirty="0">
                <a:latin typeface="Century Gothic" pitchFamily="34" charset="0"/>
              </a:rPr>
              <a:t>Взносы индивидуальных предпринимателей</a:t>
            </a:r>
            <a:endParaRPr lang="tr-TR" sz="1300" b="1" dirty="0">
              <a:latin typeface="Century Gothic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209940" y="1181633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Century Gothic" pitchFamily="34" charset="0"/>
              </a:rPr>
              <a:t>Доходы, полученные ими в результате осуществления предпринимательской деятельности*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09940" y="332307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с 01.01.2017 г. – 2%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01.01.2018 г. – 3%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01.01.2019 г. – 5%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01.01.2020 г. – 7%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286268" y="621649"/>
            <a:ext cx="2519960" cy="49244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300" b="1" dirty="0">
                <a:latin typeface="Century Gothic" pitchFamily="34" charset="0"/>
              </a:rPr>
              <a:t>Взносы работников</a:t>
            </a:r>
          </a:p>
          <a:p>
            <a:endParaRPr lang="tr-TR" sz="1300" b="1" dirty="0">
              <a:latin typeface="Century Gothic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360293" y="1193357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Century Gothic" pitchFamily="34" charset="0"/>
              </a:rPr>
              <a:t>Доходы, начисленные работодателями</a:t>
            </a:r>
          </a:p>
          <a:p>
            <a:pPr algn="ctr"/>
            <a:r>
              <a:rPr lang="ru-RU" sz="1200" dirty="0">
                <a:latin typeface="Century Gothic" pitchFamily="34" charset="0"/>
              </a:rPr>
              <a:t>(заработная плата)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86268" y="34809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с 01.01.2019 г. – 1%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;</a:t>
            </a:r>
          </a:p>
          <a:p>
            <a:r>
              <a:rPr lang="ru-RU" sz="1200" dirty="0">
                <a:latin typeface="Century Gothic" pitchFamily="34" charset="0"/>
              </a:rPr>
              <a:t>с 01.01.2020 г. – 2% от </a:t>
            </a:r>
            <a:r>
              <a:rPr lang="ru-RU" sz="1200" i="1" dirty="0">
                <a:latin typeface="Century Gothic" pitchFamily="34" charset="0"/>
              </a:rPr>
              <a:t>ОИ</a:t>
            </a:r>
            <a:r>
              <a:rPr lang="ru-RU" sz="1200" dirty="0">
                <a:latin typeface="Century Gothic" pitchFamily="34" charset="0"/>
              </a:rPr>
              <a:t>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703511" y="6516052"/>
            <a:ext cx="1022861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Century Gothic" pitchFamily="34" charset="0"/>
              </a:rPr>
              <a:t>*   в случае индивидуального предпринимателя, применяющего специальный налоговый режим, доходом является размер одной минимальной заработной платы</a:t>
            </a:r>
            <a:endParaRPr lang="tr-TR" sz="900" dirty="0">
              <a:latin typeface="Century Gothic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70595" y="4216176"/>
            <a:ext cx="100990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>
                <a:latin typeface="Century Gothic" pitchFamily="34" charset="0"/>
              </a:rPr>
              <a:t>Минимальный размер объекта исчислений/взносов не может быть меньше минимального размера заработной платы.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01368" y="4551512"/>
            <a:ext cx="10168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Century Gothic" pitchFamily="34" charset="0"/>
              </a:rPr>
              <a:t>Ежемесячный доход, принимаемый для исчисления отчислений/взносов, не должен превышать 15-кратный размер минимальной заработной платы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770595" y="1952071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u="sng" dirty="0">
                <a:latin typeface="Century Gothic" pitchFamily="34" charset="0"/>
              </a:rPr>
              <a:t>До вычета КПН</a:t>
            </a:r>
            <a:endParaRPr lang="tr-TR" sz="1200" u="sng" dirty="0">
              <a:latin typeface="Century Gothic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201716" y="1907839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u="sng" dirty="0">
                <a:latin typeface="Century Gothic" pitchFamily="34" charset="0"/>
              </a:rPr>
              <a:t>До вычета ИПН</a:t>
            </a:r>
            <a:endParaRPr lang="tr-TR" sz="1200" u="sng" dirty="0">
              <a:latin typeface="Century Gothic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192997" y="1990288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u="sng" dirty="0">
                <a:latin typeface="Century Gothic" pitchFamily="34" charset="0"/>
              </a:rPr>
              <a:t>До вычета ИПН</a:t>
            </a:r>
            <a:endParaRPr lang="tr-TR" sz="1200" u="sng" dirty="0"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5223" y="5042794"/>
            <a:ext cx="12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Century Gothic" pitchFamily="34" charset="0"/>
              </a:rPr>
              <a:t>Сроки исчисления и перечисления</a:t>
            </a:r>
            <a:endParaRPr lang="tr-TR" sz="1200" b="1" i="1" dirty="0"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0942" y="5130413"/>
            <a:ext cx="2519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Исчисление и перечисление отчислений/взносов работников осуществляются работодателем ежемесячно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89782" y="5075449"/>
            <a:ext cx="29301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Исчисление и перечисление взносов физических лиц осуществляются ежемесячно налоговыми агентами, с которыми заключены такие договоры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054047" y="5042794"/>
            <a:ext cx="31520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entury Gothic" pitchFamily="34" charset="0"/>
              </a:rPr>
              <a:t>Исчисление и уплата взносов ИП осуществляются ими самостоятельно путем прямого зачисления средств через Государственную корпорацию на счет фонда</a:t>
            </a:r>
            <a:endParaRPr lang="tr-TR" sz="1200" dirty="0"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70595" y="6229037"/>
            <a:ext cx="1009902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latin typeface="Century Gothic" pitchFamily="34" charset="0"/>
              </a:rPr>
              <a:t>не позднее 25 числа месяца, следующего  за отчетным/за месяцем выплаты доходов</a:t>
            </a:r>
            <a:endParaRPr lang="tr-TR" sz="1050" dirty="0">
              <a:latin typeface="Century Gothic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701369" y="2223018"/>
            <a:ext cx="10230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Century Gothic" pitchFamily="34" charset="0"/>
              </a:rPr>
              <a:t>За исключением доходов, с которых не уплачиваются отчисления и взносы, определяемых уполномоченным органом : компенсации при служебных командировках и разъездном характере работы, полевое довольствие работников, расходы, связанные доставкой работников, на оплату обучения, пособия и компенсации из средств бюджета, пособие к отпуску на оздоровление, выплаты для оплаты медицинских услуг, при рождении ребенка, на погребение в пределах 8 МЗП, стипендии, страховые премии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092" y="-11126"/>
            <a:ext cx="84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3200" b="1" spc="-50" dirty="0">
                <a:solidFill>
                  <a:srgbClr val="C00000"/>
                </a:solidFill>
              </a:rPr>
              <a:t>Расчет отчислений и взносов на ОСМС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1053296" y="536241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067388" y="3267899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067388" y="5013177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92997" y="6381759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21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46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03729" y="6253863"/>
            <a:ext cx="10091001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050" dirty="0">
                <a:latin typeface="Century Gothic" pitchFamily="34" charset="0"/>
              </a:rPr>
              <a:t>*   в расчете ИПН взят размер минимальной заработной платы на 2016 год</a:t>
            </a:r>
          </a:p>
          <a:p>
            <a:r>
              <a:rPr lang="ru-RU" sz="1050" dirty="0">
                <a:latin typeface="Century Gothic" pitchFamily="34" charset="0"/>
              </a:rPr>
              <a:t>     размер МЗП – 22 859 </a:t>
            </a:r>
            <a:r>
              <a:rPr lang="ru-RU" sz="1050" dirty="0" err="1">
                <a:latin typeface="Century Gothic" pitchFamily="34" charset="0"/>
              </a:rPr>
              <a:t>тг</a:t>
            </a:r>
            <a:r>
              <a:rPr lang="ru-RU" sz="1050" dirty="0">
                <a:latin typeface="Century Gothic" pitchFamily="34" charset="0"/>
              </a:rPr>
              <a:t>.</a:t>
            </a:r>
          </a:p>
          <a:p>
            <a:r>
              <a:rPr lang="ru-RU" sz="1050" dirty="0">
                <a:latin typeface="Century Gothic" pitchFamily="34" charset="0"/>
              </a:rPr>
              <a:t>** взносы работников посчитаны на 2019 год</a:t>
            </a:r>
            <a:endParaRPr lang="tr-TR" sz="1050" dirty="0">
              <a:latin typeface="Century Gothic" pitchFamily="34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483577" y="836712"/>
            <a:ext cx="11429999" cy="5271594"/>
            <a:chOff x="91605" y="692695"/>
            <a:chExt cx="9016899" cy="5271594"/>
          </a:xfrm>
        </p:grpSpPr>
        <p:sp>
          <p:nvSpPr>
            <p:cNvPr id="2" name="TextBox 1"/>
            <p:cNvSpPr txBox="1"/>
            <p:nvPr/>
          </p:nvSpPr>
          <p:spPr>
            <a:xfrm>
              <a:off x="1547664" y="692760"/>
              <a:ext cx="1944216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Работодатель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62715" y="692696"/>
              <a:ext cx="2119793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Работник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732928" y="1428925"/>
              <a:ext cx="216964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Заработная плата: 100 000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  <a:endParaRPr lang="tr-TR" sz="1300" u="sng" dirty="0">
                <a:latin typeface="Century Gothic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88484" y="692695"/>
              <a:ext cx="2798068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Индивидуальный предприниматель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64216" y="1411230"/>
              <a:ext cx="24372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>
                  <a:latin typeface="Century Gothic" pitchFamily="34" charset="0"/>
                </a:rPr>
                <a:t>Доход: 100 000 </a:t>
              </a:r>
              <a:r>
                <a:rPr lang="ru-RU" sz="1400" u="sng" dirty="0" err="1">
                  <a:latin typeface="Century Gothic" pitchFamily="34" charset="0"/>
                </a:rPr>
                <a:t>тг</a:t>
              </a:r>
              <a:r>
                <a:rPr lang="ru-RU" sz="1400" u="sng" dirty="0">
                  <a:latin typeface="Century Gothic" pitchFamily="34" charset="0"/>
                </a:rPr>
                <a:t>.</a:t>
              </a:r>
              <a:endParaRPr lang="tr-TR" sz="1400" u="sng" dirty="0">
                <a:latin typeface="Century Gothic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7503" y="1632281"/>
              <a:ext cx="1008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старой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7504" y="2867744"/>
              <a:ext cx="1008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новой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07504" y="1340768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91605" y="2598002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24761" y="3673596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ОСМС**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39442" y="4922584"/>
              <a:ext cx="767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28469" y="3678121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1%</a:t>
              </a:r>
            </a:p>
            <a:p>
              <a:r>
                <a:rPr lang="ru-RU" sz="1200" dirty="0">
                  <a:latin typeface="Century Gothic" pitchFamily="34" charset="0"/>
                </a:rPr>
                <a:t>1 000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784002" y="4922584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6 614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4238173" y="1967931"/>
              <a:ext cx="1385058" cy="491693"/>
              <a:chOff x="3806123" y="2678501"/>
              <a:chExt cx="1385058" cy="702626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806123" y="2721411"/>
                <a:ext cx="639134" cy="659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308591" y="2678501"/>
                <a:ext cx="882590" cy="659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6 714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2059523" y="2004519"/>
              <a:ext cx="7412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19593" y="2001903"/>
              <a:ext cx="10265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2 000 000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14530" y="4942328"/>
              <a:ext cx="6578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61558" y="4922584"/>
              <a:ext cx="102659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1 992 000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601264" y="3663789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Отчисления на ОСМС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04923" y="3668831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dirty="0">
                  <a:latin typeface="Century Gothic" pitchFamily="34" charset="0"/>
                </a:rPr>
                <a:t>40 000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28224" y="1425257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Налогооблагаемый доход: 10 000 000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629962" y="2720903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Налогооблагаемый доход: 10 000 000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767629" y="3674842"/>
              <a:ext cx="10628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77381" y="4922584"/>
              <a:ext cx="6472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782845" y="3678258"/>
              <a:ext cx="1263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dirty="0">
                  <a:latin typeface="Century Gothic" pitchFamily="34" charset="0"/>
                </a:rPr>
                <a:t>2 000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838469" y="4922584"/>
              <a:ext cx="1263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6 514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7164688" y="1969408"/>
              <a:ext cx="1305697" cy="504055"/>
              <a:chOff x="4042040" y="2737923"/>
              <a:chExt cx="911825" cy="504055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4042040" y="2780313"/>
                <a:ext cx="6367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371131" y="2737923"/>
                <a:ext cx="5827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6 714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cxnSp>
          <p:nvCxnSpPr>
            <p:cNvPr id="69" name="Прямая соединительная линия 68"/>
            <p:cNvCxnSpPr/>
            <p:nvPr/>
          </p:nvCxnSpPr>
          <p:spPr>
            <a:xfrm>
              <a:off x="6102966" y="696787"/>
              <a:ext cx="0" cy="52524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flipH="1">
              <a:off x="3637807" y="1355778"/>
              <a:ext cx="5015" cy="4608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1475656" y="692696"/>
              <a:ext cx="0" cy="52565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Стрелка вниз 3"/>
            <p:cNvSpPr/>
            <p:nvPr/>
          </p:nvSpPr>
          <p:spPr>
            <a:xfrm>
              <a:off x="2195073" y="4231250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0" name="Стрелка вниз 69"/>
            <p:cNvSpPr/>
            <p:nvPr/>
          </p:nvSpPr>
          <p:spPr>
            <a:xfrm>
              <a:off x="4355117" y="4231250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1" name="Стрелка вниз 70"/>
            <p:cNvSpPr/>
            <p:nvPr/>
          </p:nvSpPr>
          <p:spPr>
            <a:xfrm>
              <a:off x="7350978" y="4230126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762715" y="2821682"/>
              <a:ext cx="216024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Заработная плата: 100 000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  <a:endParaRPr lang="tr-TR" sz="1300" u="sng" dirty="0">
                <a:latin typeface="Century Gothic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564216" y="2812598"/>
              <a:ext cx="2544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>
                  <a:latin typeface="Century Gothic" pitchFamily="34" charset="0"/>
                </a:rPr>
                <a:t>Доход: 100 000 </a:t>
              </a:r>
              <a:r>
                <a:rPr lang="ru-RU" sz="1400" u="sng" dirty="0" err="1">
                  <a:latin typeface="Century Gothic" pitchFamily="34" charset="0"/>
                </a:rPr>
                <a:t>тг</a:t>
              </a:r>
              <a:r>
                <a:rPr lang="ru-RU" sz="1400" u="sng" dirty="0">
                  <a:latin typeface="Century Gothic" pitchFamily="34" charset="0"/>
                </a:rPr>
                <a:t>.</a:t>
              </a:r>
              <a:endParaRPr lang="tr-TR" sz="1400" u="sng" dirty="0">
                <a:latin typeface="Century Gothic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76052" y="3155104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Фонд оплаты труда: </a:t>
              </a:r>
            </a:p>
            <a:p>
              <a:pPr algn="ctr"/>
              <a:r>
                <a:rPr lang="ru-RU" sz="1300" u="sng" dirty="0">
                  <a:latin typeface="Century Gothic" pitchFamily="34" charset="0"/>
                </a:rPr>
                <a:t>2 000 000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cxnSp>
          <p:nvCxnSpPr>
            <p:cNvPr id="80" name="Прямая соединительная линия 79"/>
            <p:cNvCxnSpPr/>
            <p:nvPr/>
          </p:nvCxnSpPr>
          <p:spPr>
            <a:xfrm>
              <a:off x="107504" y="5949279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2642942" y="5589241"/>
            <a:ext cx="1872201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Century Gothic" pitchFamily="34" charset="0"/>
              </a:rPr>
              <a:t>Разность    8 000 </a:t>
            </a:r>
            <a:r>
              <a:rPr lang="ru-RU" sz="1100" b="1" dirty="0" err="1">
                <a:latin typeface="Century Gothic" pitchFamily="34" charset="0"/>
              </a:rPr>
              <a:t>тг</a:t>
            </a:r>
            <a:r>
              <a:rPr lang="ru-RU" sz="1100" b="1" dirty="0">
                <a:latin typeface="Century Gothic" pitchFamily="34" charset="0"/>
              </a:rPr>
              <a:t>.</a:t>
            </a:r>
          </a:p>
          <a:p>
            <a:pPr algn="ctr"/>
            <a:r>
              <a:rPr lang="ru-RU" sz="1100" b="1" dirty="0">
                <a:latin typeface="Century Gothic" pitchFamily="34" charset="0"/>
              </a:rPr>
              <a:t>в размере КПН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08319" y="5582126"/>
            <a:ext cx="1944216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Century Gothic" pitchFamily="34" charset="0"/>
              </a:rPr>
              <a:t>Разность    100 </a:t>
            </a:r>
            <a:r>
              <a:rPr lang="ru-RU" sz="1100" b="1" dirty="0" err="1">
                <a:latin typeface="Century Gothic" pitchFamily="34" charset="0"/>
              </a:rPr>
              <a:t>тг</a:t>
            </a:r>
            <a:r>
              <a:rPr lang="ru-RU" sz="1100" b="1" dirty="0">
                <a:latin typeface="Century Gothic" pitchFamily="34" charset="0"/>
              </a:rPr>
              <a:t>.</a:t>
            </a:r>
          </a:p>
          <a:p>
            <a:pPr algn="ctr"/>
            <a:r>
              <a:rPr lang="ru-RU" sz="1100" b="1" dirty="0">
                <a:latin typeface="Century Gothic" pitchFamily="34" charset="0"/>
              </a:rPr>
              <a:t>в размере ИПН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834558" y="5589241"/>
            <a:ext cx="2797665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Century Gothic" pitchFamily="34" charset="0"/>
              </a:rPr>
              <a:t>Разность    200 </a:t>
            </a:r>
            <a:r>
              <a:rPr lang="ru-RU" sz="1100" b="1" dirty="0" err="1">
                <a:latin typeface="Century Gothic" pitchFamily="34" charset="0"/>
              </a:rPr>
              <a:t>тг</a:t>
            </a:r>
            <a:r>
              <a:rPr lang="ru-RU" sz="1100" b="1" dirty="0">
                <a:latin typeface="Century Gothic" pitchFamily="34" charset="0"/>
              </a:rPr>
              <a:t>.</a:t>
            </a:r>
          </a:p>
          <a:p>
            <a:pPr algn="ctr"/>
            <a:r>
              <a:rPr lang="ru-RU" sz="1100" b="1" dirty="0">
                <a:latin typeface="Century Gothic" pitchFamily="34" charset="0"/>
              </a:rPr>
              <a:t>в размере ИПН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2" y="-51566"/>
            <a:ext cx="10395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altLang="ru-RU" dirty="0"/>
              <a:t>Пример расчета отчислений и взносов на ОСМС в 2017 г.</a:t>
            </a:r>
            <a:endParaRPr lang="ru-RU" dirty="0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1053296" y="553825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045328" y="6356383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22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744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439615" y="764704"/>
            <a:ext cx="11412416" cy="5977682"/>
            <a:chOff x="1615606" y="764704"/>
            <a:chExt cx="8994946" cy="5977682"/>
          </a:xfrm>
        </p:grpSpPr>
        <p:sp>
          <p:nvSpPr>
            <p:cNvPr id="31" name="TextBox 30"/>
            <p:cNvSpPr txBox="1"/>
            <p:nvPr/>
          </p:nvSpPr>
          <p:spPr>
            <a:xfrm>
              <a:off x="1734766" y="6165305"/>
              <a:ext cx="8609706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050" dirty="0">
                  <a:latin typeface="Century Gothic" pitchFamily="34" charset="0"/>
                </a:rPr>
                <a:t>*   в расчете ИПН взят размер минимальной заработной платы на 2016 год</a:t>
              </a:r>
            </a:p>
            <a:p>
              <a:r>
                <a:rPr lang="ru-RU" sz="1050" dirty="0">
                  <a:latin typeface="Century Gothic" pitchFamily="34" charset="0"/>
                </a:rPr>
                <a:t>     размер МЗП – 22 859 </a:t>
              </a:r>
              <a:r>
                <a:rPr lang="ru-RU" sz="1050" dirty="0" err="1">
                  <a:latin typeface="Century Gothic" pitchFamily="34" charset="0"/>
                </a:rPr>
                <a:t>тг</a:t>
              </a:r>
              <a:r>
                <a:rPr lang="ru-RU" sz="1050" dirty="0">
                  <a:latin typeface="Century Gothic" pitchFamily="34" charset="0"/>
                </a:rPr>
                <a:t>.</a:t>
              </a:r>
            </a:p>
            <a:p>
              <a:r>
                <a:rPr lang="ru-RU" sz="1050" dirty="0">
                  <a:latin typeface="Century Gothic" pitchFamily="34" charset="0"/>
                </a:rPr>
                <a:t>** взносы работников посчитаны на 2019 год</a:t>
              </a:r>
              <a:endParaRPr lang="tr-TR" sz="1050" dirty="0">
                <a:latin typeface="Century Gothic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045144" y="764704"/>
              <a:ext cx="1970736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Работодатель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42263" y="768797"/>
              <a:ext cx="2241544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Работник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298279" y="1203140"/>
              <a:ext cx="219430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Заработная плата: 400 000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  <a:endParaRPr lang="tr-TR" sz="1300" u="sng" dirty="0">
                <a:latin typeface="Century Gothic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27734" y="764705"/>
              <a:ext cx="2882818" cy="30777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Century Gothic" pitchFamily="34" charset="0"/>
                </a:rPr>
                <a:t>Индивидуальный предприниматель</a:t>
              </a:r>
              <a:endParaRPr lang="tr-TR" sz="1400" b="1" dirty="0">
                <a:latin typeface="Century Gothic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51404" y="1195962"/>
              <a:ext cx="26016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>
                  <a:latin typeface="Century Gothic" pitchFamily="34" charset="0"/>
                </a:rPr>
                <a:t>Доход: 400 000 </a:t>
              </a:r>
              <a:r>
                <a:rPr lang="ru-RU" sz="1400" u="sng" dirty="0" err="1">
                  <a:latin typeface="Century Gothic" pitchFamily="34" charset="0"/>
                </a:rPr>
                <a:t>тг</a:t>
              </a:r>
              <a:r>
                <a:rPr lang="ru-RU" sz="1400" u="sng" dirty="0">
                  <a:latin typeface="Century Gothic" pitchFamily="34" charset="0"/>
                </a:rPr>
                <a:t>.</a:t>
              </a:r>
              <a:endParaRPr lang="tr-TR" sz="1400" u="sng" dirty="0">
                <a:latin typeface="Century Gothic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1504" y="1776298"/>
              <a:ext cx="1008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старой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1504" y="2420889"/>
              <a:ext cx="1008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entury Gothic" pitchFamily="34" charset="0"/>
                </a:rPr>
                <a:t>В новой редакции </a:t>
              </a:r>
              <a:endParaRPr lang="tr-TR" sz="1200" b="1" dirty="0">
                <a:latin typeface="Century Gothic" pitchFamily="34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631505" y="1628800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615606" y="2276872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36426" y="3735618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ОСМС**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37280" y="4991112"/>
              <a:ext cx="723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98053" y="3768535"/>
              <a:ext cx="8825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1%</a:t>
              </a:r>
            </a:p>
            <a:p>
              <a:r>
                <a:rPr lang="ru-RU" sz="1200" strike="sngStrike" dirty="0">
                  <a:latin typeface="Century Gothic" pitchFamily="34" charset="0"/>
                </a:rPr>
                <a:t>4 000 </a:t>
              </a:r>
              <a:r>
                <a:rPr lang="ru-RU" sz="1200" strike="sngStrike" dirty="0" err="1">
                  <a:latin typeface="Century Gothic" pitchFamily="34" charset="0"/>
                </a:rPr>
                <a:t>тг</a:t>
              </a:r>
              <a:r>
                <a:rPr lang="ru-RU" sz="1200" strike="sngStrike" dirty="0">
                  <a:latin typeface="Century Gothic" pitchFamily="34" charset="0"/>
                </a:rPr>
                <a:t>.</a:t>
              </a:r>
            </a:p>
            <a:p>
              <a:r>
                <a:rPr lang="ru-RU" sz="1200" dirty="0">
                  <a:latin typeface="Century Gothic" pitchFamily="34" charset="0"/>
                </a:rPr>
                <a:t>3 428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26111" y="4953941"/>
              <a:ext cx="8825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33 371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5819717" y="1783070"/>
              <a:ext cx="1284396" cy="475750"/>
              <a:chOff x="3863666" y="2770328"/>
              <a:chExt cx="1284396" cy="679843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863666" y="2770328"/>
                <a:ext cx="510413" cy="659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265472" y="2790454"/>
                <a:ext cx="882590" cy="659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33 714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3561413" y="1851211"/>
              <a:ext cx="5517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943958" y="1815207"/>
              <a:ext cx="10265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2 000 000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23933" y="4961495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КПН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085559" y="4961495"/>
              <a:ext cx="102659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Century Gothic" pitchFamily="34" charset="0"/>
                </a:rPr>
                <a:t>20%</a:t>
              </a:r>
            </a:p>
            <a:p>
              <a:r>
                <a:rPr lang="ru-RU" sz="1100" dirty="0">
                  <a:latin typeface="Century Gothic" pitchFamily="34" charset="0"/>
                </a:rPr>
                <a:t>1 993 142 </a:t>
              </a:r>
              <a:r>
                <a:rPr lang="ru-RU" sz="1100" dirty="0" err="1">
                  <a:latin typeface="Century Gothic" pitchFamily="34" charset="0"/>
                </a:rPr>
                <a:t>тг</a:t>
              </a:r>
              <a:r>
                <a:rPr lang="ru-RU" sz="11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3926" y="3737359"/>
              <a:ext cx="1224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Отчисления на ОСМС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104045" y="3717033"/>
              <a:ext cx="8825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strike="sngStrike" dirty="0">
                  <a:latin typeface="Century Gothic" pitchFamily="34" charset="0"/>
                </a:rPr>
                <a:t>40 000 </a:t>
              </a:r>
              <a:r>
                <a:rPr lang="ru-RU" sz="1200" strike="sngStrike" dirty="0" err="1">
                  <a:latin typeface="Century Gothic" pitchFamily="34" charset="0"/>
                </a:rPr>
                <a:t>тг</a:t>
              </a:r>
              <a:r>
                <a:rPr lang="ru-RU" sz="1200" strike="sngStrike" dirty="0">
                  <a:latin typeface="Century Gothic" pitchFamily="34" charset="0"/>
                </a:rPr>
                <a:t>.</a:t>
              </a:r>
            </a:p>
            <a:p>
              <a:r>
                <a:rPr lang="ru-RU" sz="1200" dirty="0">
                  <a:latin typeface="Century Gothic" pitchFamily="34" charset="0"/>
                </a:rPr>
                <a:t>34 288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45144" y="1134311"/>
              <a:ext cx="19442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u="sng" dirty="0">
                  <a:latin typeface="Century Gothic" pitchFamily="34" charset="0"/>
                </a:rPr>
                <a:t>Налогооблагаемый доход: 10 000 000 </a:t>
              </a:r>
              <a:r>
                <a:rPr lang="ru-RU" sz="1300" u="sng" dirty="0" err="1">
                  <a:latin typeface="Century Gothic" pitchFamily="34" charset="0"/>
                </a:rPr>
                <a:t>тг</a:t>
              </a:r>
              <a:r>
                <a:rPr lang="ru-RU" sz="1300" u="sng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75840" y="3778597"/>
              <a:ext cx="1080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Взносы на ОСМС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604947" y="4991111"/>
              <a:ext cx="6472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ИПН*</a:t>
              </a:r>
            </a:p>
            <a:p>
              <a:endParaRPr lang="ru-RU" sz="1200" dirty="0">
                <a:latin typeface="Century Gothic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9080640" y="3737359"/>
              <a:ext cx="12638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2%</a:t>
              </a:r>
            </a:p>
            <a:p>
              <a:r>
                <a:rPr lang="ru-RU" sz="1200" strike="sngStrike" dirty="0">
                  <a:latin typeface="Century Gothic" pitchFamily="34" charset="0"/>
                </a:rPr>
                <a:t>8 000 </a:t>
              </a:r>
              <a:r>
                <a:rPr lang="ru-RU" sz="1200" strike="sngStrike" dirty="0" err="1">
                  <a:latin typeface="Century Gothic" pitchFamily="34" charset="0"/>
                </a:rPr>
                <a:t>тг</a:t>
              </a:r>
              <a:r>
                <a:rPr lang="ru-RU" sz="1200" strike="sngStrike" dirty="0">
                  <a:latin typeface="Century Gothic" pitchFamily="34" charset="0"/>
                </a:rPr>
                <a:t>. </a:t>
              </a:r>
            </a:p>
            <a:p>
              <a:r>
                <a:rPr lang="ru-RU" sz="1200" dirty="0">
                  <a:latin typeface="Century Gothic" pitchFamily="34" charset="0"/>
                </a:rPr>
                <a:t>6 856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080639" y="4953928"/>
              <a:ext cx="1263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latin typeface="Century Gothic" pitchFamily="34" charset="0"/>
                </a:rPr>
                <a:t>10%</a:t>
              </a:r>
            </a:p>
            <a:p>
              <a:r>
                <a:rPr lang="ru-RU" sz="1200" dirty="0">
                  <a:latin typeface="Century Gothic" pitchFamily="34" charset="0"/>
                </a:rPr>
                <a:t>33 028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</a:t>
              </a:r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8493718" y="1762073"/>
              <a:ext cx="1778742" cy="472408"/>
              <a:chOff x="3905888" y="2779710"/>
              <a:chExt cx="1242174" cy="472408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3905888" y="2779710"/>
                <a:ext cx="4909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ИПН*</a:t>
                </a:r>
              </a:p>
              <a:p>
                <a:endParaRPr lang="ru-RU" sz="1200" dirty="0">
                  <a:latin typeface="Century Gothic" pitchFamily="34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265472" y="2790453"/>
                <a:ext cx="8825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Century Gothic" pitchFamily="34" charset="0"/>
                  </a:rPr>
                  <a:t>10%</a:t>
                </a:r>
              </a:p>
              <a:p>
                <a:r>
                  <a:rPr lang="ru-RU" sz="1200" dirty="0">
                    <a:latin typeface="Century Gothic" pitchFamily="34" charset="0"/>
                  </a:rPr>
                  <a:t>33 714 </a:t>
                </a:r>
                <a:r>
                  <a:rPr lang="ru-RU" sz="1200" dirty="0" err="1">
                    <a:latin typeface="Century Gothic" pitchFamily="34" charset="0"/>
                  </a:rPr>
                  <a:t>тг</a:t>
                </a:r>
                <a:r>
                  <a:rPr lang="ru-RU" sz="1200" dirty="0">
                    <a:latin typeface="Century Gothic" pitchFamily="34" charset="0"/>
                  </a:rPr>
                  <a:t>.</a:t>
                </a:r>
              </a:p>
            </p:txBody>
          </p:sp>
        </p:grpSp>
        <p:cxnSp>
          <p:nvCxnSpPr>
            <p:cNvPr id="69" name="Прямая соединительная линия 68"/>
            <p:cNvCxnSpPr/>
            <p:nvPr/>
          </p:nvCxnSpPr>
          <p:spPr>
            <a:xfrm>
              <a:off x="7605771" y="764704"/>
              <a:ext cx="0" cy="52524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5150715" y="1625320"/>
              <a:ext cx="0" cy="4392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2999649" y="764706"/>
              <a:ext cx="14" cy="52565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Стрелка вниз 3"/>
            <p:cNvSpPr/>
            <p:nvPr/>
          </p:nvSpPr>
          <p:spPr>
            <a:xfrm>
              <a:off x="3551444" y="4261557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0" name="Стрелка вниз 69"/>
            <p:cNvSpPr/>
            <p:nvPr/>
          </p:nvSpPr>
          <p:spPr>
            <a:xfrm>
              <a:off x="5670307" y="4261557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1" name="Стрелка вниз 70"/>
            <p:cNvSpPr/>
            <p:nvPr/>
          </p:nvSpPr>
          <p:spPr>
            <a:xfrm>
              <a:off x="8510180" y="4262123"/>
              <a:ext cx="816365" cy="585538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29061" y="2348880"/>
              <a:ext cx="1614805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300" dirty="0">
                  <a:latin typeface="Century Gothic" pitchFamily="34" charset="0"/>
                </a:rPr>
                <a:t>Фонд оплаты труда –  </a:t>
              </a:r>
            </a:p>
            <a:p>
              <a:r>
                <a:rPr lang="ru-RU" sz="1300" dirty="0">
                  <a:latin typeface="Century Gothic" pitchFamily="34" charset="0"/>
                </a:rPr>
                <a:t>2 000 000 </a:t>
              </a:r>
              <a:r>
                <a:rPr lang="ru-RU" sz="1300" dirty="0" err="1">
                  <a:latin typeface="Century Gothic" pitchFamily="34" charset="0"/>
                </a:rPr>
                <a:t>тг</a:t>
              </a:r>
              <a:r>
                <a:rPr lang="ru-RU" sz="1300" dirty="0">
                  <a:latin typeface="Century Gothic" pitchFamily="34" charset="0"/>
                </a:rPr>
                <a:t>:</a:t>
              </a:r>
            </a:p>
            <a:p>
              <a:r>
                <a:rPr lang="ru-RU" sz="1300" dirty="0">
                  <a:latin typeface="Century Gothic" pitchFamily="34" charset="0"/>
                </a:rPr>
                <a:t>5 сотрудников </a:t>
              </a:r>
            </a:p>
            <a:p>
              <a:r>
                <a:rPr lang="ru-RU" sz="1300" dirty="0">
                  <a:latin typeface="Century Gothic" pitchFamily="34" charset="0"/>
                </a:rPr>
                <a:t>по 400 000 </a:t>
              </a:r>
              <a:r>
                <a:rPr lang="ru-RU" sz="1300" dirty="0" err="1">
                  <a:latin typeface="Century Gothic" pitchFamily="34" charset="0"/>
                </a:rPr>
                <a:t>тг</a:t>
              </a:r>
              <a:r>
                <a:rPr lang="ru-RU" sz="1300" dirty="0">
                  <a:latin typeface="Century Gothic" pitchFamily="34" charset="0"/>
                </a:rPr>
                <a:t>.</a:t>
              </a:r>
            </a:p>
          </p:txBody>
        </p:sp>
        <p:cxnSp>
          <p:nvCxnSpPr>
            <p:cNvPr id="80" name="Прямая соединительная линия 79"/>
            <p:cNvCxnSpPr/>
            <p:nvPr/>
          </p:nvCxnSpPr>
          <p:spPr>
            <a:xfrm>
              <a:off x="1631505" y="6021288"/>
              <a:ext cx="88939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269326" y="5484134"/>
              <a:ext cx="1746554" cy="43088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latin typeface="Century Gothic" pitchFamily="34" charset="0"/>
                </a:rPr>
                <a:t>Разность   6 858 </a:t>
              </a:r>
              <a:r>
                <a:rPr lang="ru-RU" sz="1100" b="1" dirty="0" err="1">
                  <a:latin typeface="Century Gothic" pitchFamily="34" charset="0"/>
                </a:rPr>
                <a:t>тг</a:t>
              </a:r>
              <a:r>
                <a:rPr lang="ru-RU" sz="1100" b="1" dirty="0">
                  <a:latin typeface="Century Gothic" pitchFamily="34" charset="0"/>
                </a:rPr>
                <a:t>.</a:t>
              </a:r>
            </a:p>
            <a:p>
              <a:pPr algn="ctr"/>
              <a:r>
                <a:rPr lang="ru-RU" sz="1100" b="1" dirty="0">
                  <a:latin typeface="Century Gothic" pitchFamily="34" charset="0"/>
                </a:rPr>
                <a:t>в размере КПН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448728" y="5484134"/>
              <a:ext cx="1930661" cy="43088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latin typeface="Century Gothic" pitchFamily="34" charset="0"/>
                </a:rPr>
                <a:t>Разность  343 </a:t>
              </a:r>
              <a:r>
                <a:rPr lang="ru-RU" sz="1100" b="1" dirty="0" err="1">
                  <a:latin typeface="Century Gothic" pitchFamily="34" charset="0"/>
                </a:rPr>
                <a:t>тг</a:t>
              </a:r>
              <a:r>
                <a:rPr lang="ru-RU" sz="1100" b="1" dirty="0">
                  <a:latin typeface="Century Gothic" pitchFamily="34" charset="0"/>
                </a:rPr>
                <a:t>.</a:t>
              </a:r>
            </a:p>
            <a:p>
              <a:pPr algn="ctr"/>
              <a:r>
                <a:rPr lang="ru-RU" sz="1100" b="1" dirty="0">
                  <a:latin typeface="Century Gothic" pitchFamily="34" charset="0"/>
                </a:rPr>
                <a:t>в размере ИПН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91677" y="5484134"/>
              <a:ext cx="2275992" cy="43088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latin typeface="Century Gothic" pitchFamily="34" charset="0"/>
                </a:rPr>
                <a:t>Разность   686 </a:t>
              </a:r>
              <a:r>
                <a:rPr lang="ru-RU" sz="1100" b="1" dirty="0" err="1">
                  <a:latin typeface="Century Gothic" pitchFamily="34" charset="0"/>
                </a:rPr>
                <a:t>тг</a:t>
              </a:r>
              <a:r>
                <a:rPr lang="ru-RU" sz="1100" b="1" dirty="0">
                  <a:latin typeface="Century Gothic" pitchFamily="34" charset="0"/>
                </a:rPr>
                <a:t>.</a:t>
              </a:r>
            </a:p>
            <a:p>
              <a:pPr algn="ctr"/>
              <a:r>
                <a:rPr lang="ru-RU" sz="1100" b="1" dirty="0">
                  <a:latin typeface="Century Gothic" pitchFamily="34" charset="0"/>
                </a:rPr>
                <a:t>в размере ИПН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23926" y="3212977"/>
              <a:ext cx="7586624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latin typeface="Century Gothic" pitchFamily="34" charset="0"/>
                </a:rPr>
                <a:t>Ежемесячный доход, принимаемый для исчисления отчислений/взносов, не должен превышать 15-кратный размер минимальной заработной платы (в 2016 г. – 342 885 </a:t>
              </a:r>
              <a:r>
                <a:rPr lang="ru-RU" sz="1200" dirty="0" err="1">
                  <a:latin typeface="Century Gothic" pitchFamily="34" charset="0"/>
                </a:rPr>
                <a:t>тг</a:t>
              </a:r>
              <a:r>
                <a:rPr lang="ru-RU" sz="1200" dirty="0">
                  <a:latin typeface="Century Gothic" pitchFamily="34" charset="0"/>
                </a:rPr>
                <a:t>.)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6414" y="15243"/>
            <a:ext cx="1049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altLang="ru-RU" dirty="0"/>
              <a:t>Пример расчета отчислений и взносов на ОСМС в 2017 г.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1053296" y="553825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982780" y="6330586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23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521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dirty="0"/>
              <a:t>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6063" y="5221754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>
                <a:solidFill>
                  <a:srgbClr val="C00000"/>
                </a:solidFill>
                <a:latin typeface="+mn-lt"/>
              </a:rPr>
              <a:t>Пакеты услуг</a:t>
            </a:r>
            <a:endParaRPr lang="lt-LT" sz="4000" b="1" spc="-5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30288" y="6408716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24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37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879015" y="6488268"/>
            <a:ext cx="1312985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25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0241" y="148624"/>
            <a:ext cx="11222038" cy="863600"/>
          </a:xfrm>
        </p:spPr>
        <p:txBody>
          <a:bodyPr>
            <a:noAutofit/>
          </a:bodyPr>
          <a:lstStyle/>
          <a:p>
            <a:pPr lvl="0" algn="l"/>
            <a:r>
              <a:rPr lang="ru-RU" sz="2800" b="1" dirty="0">
                <a:solidFill>
                  <a:srgbClr val="C00000"/>
                </a:solidFill>
              </a:rPr>
              <a:t>Пакет медицинских услуг и варианты решения вопроса социально-значимых заболеваний в рамках ОСМС</a:t>
            </a:r>
            <a:endParaRPr lang="lt-LT" sz="2800" dirty="0"/>
          </a:p>
        </p:txBody>
      </p:sp>
      <p:sp>
        <p:nvSpPr>
          <p:cNvPr id="6" name="Прямоугольник 19"/>
          <p:cNvSpPr>
            <a:spLocks noGrp="1"/>
          </p:cNvSpPr>
          <p:nvPr>
            <p:ph sz="half" idx="4294967295"/>
          </p:nvPr>
        </p:nvSpPr>
        <p:spPr>
          <a:xfrm>
            <a:off x="300241" y="1212362"/>
            <a:ext cx="5384800" cy="5509146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0" indent="0" algn="ctr">
              <a:spcAft>
                <a:spcPts val="600"/>
              </a:spcAft>
              <a:buSzPct val="130000"/>
              <a:buNone/>
            </a:pPr>
            <a:r>
              <a:rPr lang="ru-RU" sz="1800" b="1" dirty="0">
                <a:solidFill>
                  <a:srgbClr val="C00000"/>
                </a:solidFill>
                <a:latin typeface="Arial Narrow" panose="020B0606020202030204" pitchFamily="34" charset="0"/>
                <a:cs typeface="Calibri" pitchFamily="34" charset="0"/>
              </a:rPr>
              <a:t>ПАКЕТ ОСМС</a:t>
            </a:r>
          </a:p>
          <a:p>
            <a:pPr marL="0" indent="0" algn="just">
              <a:spcAft>
                <a:spcPts val="600"/>
              </a:spcAft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Германия:</a:t>
            </a: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  </a:t>
            </a:r>
          </a:p>
          <a:p>
            <a:pPr marL="354013" indent="-177800" algn="just"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единый и широкий пакет за счет СМС. </a:t>
            </a:r>
          </a:p>
          <a:p>
            <a:pPr marL="354013" indent="-177800" algn="just"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альтернативный пакет частного страхования, на который имеют право лица, с доходом </a:t>
            </a:r>
            <a:r>
              <a:rPr lang="lt-LT" sz="1400" dirty="0">
                <a:latin typeface="Arial Narrow" panose="020B0606020202030204" pitchFamily="34" charset="0"/>
                <a:cs typeface="Calibri" pitchFamily="34" charset="0"/>
              </a:rPr>
              <a:t>&gt;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4</a:t>
            </a:r>
            <a:r>
              <a:rPr lang="lt-LT" sz="1400" dirty="0">
                <a:latin typeface="Arial Narrow" panose="020B0606020202030204" pitchFamily="34" charset="0"/>
                <a:cs typeface="Calibri" pitchFamily="34" charset="0"/>
              </a:rPr>
              <a:t>9</a:t>
            </a:r>
            <a:r>
              <a:rPr lang="kk-KZ" sz="1400" dirty="0">
                <a:latin typeface="Arial Narrow" panose="020B0606020202030204" pitchFamily="34" charset="0"/>
                <a:cs typeface="Calibri" pitchFamily="34" charset="0"/>
              </a:rPr>
              <a:t> </a:t>
            </a:r>
            <a:r>
              <a:rPr lang="lt-LT" sz="1400" dirty="0">
                <a:latin typeface="Arial Narrow" panose="020B0606020202030204" pitchFamily="34" charset="0"/>
                <a:cs typeface="Calibri" pitchFamily="34" charset="0"/>
              </a:rPr>
              <a:t>500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Arial Narrow" panose="020B0606020202030204" pitchFamily="34" charset="0"/>
                <a:cs typeface="Calibri" pitchFamily="34" charset="0"/>
              </a:rPr>
              <a:t>EUR/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год (11% населения)</a:t>
            </a:r>
          </a:p>
          <a:p>
            <a:pPr marL="0" indent="0" algn="just"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Литва, Польша, Венгрия, Молдова: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широкий единый пакет для всех застрахованных ОСМС.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добровольное медстрахование играет минимальную роль</a:t>
            </a:r>
          </a:p>
          <a:p>
            <a:pPr marL="0" indent="0" algn="just">
              <a:spcAft>
                <a:spcPts val="600"/>
              </a:spcAft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Нидерланды</a:t>
            </a: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  </a:t>
            </a: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имеют два пакета в рамках СМС: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стандартный пакет для всего населения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дополнительный пакет для лиц пожилого возраста на случаи хронических болезней, ухода и т.п. </a:t>
            </a:r>
          </a:p>
          <a:p>
            <a:pPr marL="0" indent="0" algn="just"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Россия: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 гарантированный государством  пакет для всех граждан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 базовый пакет в рамках  ОМС для застрахованных граждан</a:t>
            </a:r>
          </a:p>
          <a:p>
            <a:pPr marL="0" indent="0" algn="just">
              <a:buSzPct val="130000"/>
              <a:buNone/>
            </a:pPr>
            <a:r>
              <a:rPr lang="ru-RU" sz="1400" b="1" u="sng" dirty="0">
                <a:latin typeface="Arial Narrow" panose="020B0606020202030204" pitchFamily="34" charset="0"/>
                <a:cs typeface="Calibri" pitchFamily="34" charset="0"/>
              </a:rPr>
              <a:t>Казахстан</a:t>
            </a:r>
            <a:r>
              <a:rPr lang="ru-RU" sz="800" b="1" u="sng" dirty="0">
                <a:latin typeface="Arial Narrow" panose="020B0606020202030204" pitchFamily="34" charset="0"/>
                <a:cs typeface="Calibri" pitchFamily="34" charset="0"/>
              </a:rPr>
              <a:t>: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dirty="0">
                <a:latin typeface="Arial Narrow" panose="020B0606020202030204" pitchFamily="34" charset="0"/>
                <a:cs typeface="Calibri" pitchFamily="34" charset="0"/>
              </a:rPr>
              <a:t>  </a:t>
            </a: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пакет ГОБМП для всего населения </a:t>
            </a:r>
          </a:p>
          <a:p>
            <a:pPr marL="354013" indent="-177800" algn="just">
              <a:spcAft>
                <a:spcPts val="600"/>
              </a:spcAft>
              <a:buSzPct val="130000"/>
            </a:pPr>
            <a:r>
              <a:rPr lang="ru-RU" sz="1400" b="1" dirty="0">
                <a:latin typeface="Arial Narrow" panose="020B0606020202030204" pitchFamily="34" charset="0"/>
                <a:cs typeface="Calibri" pitchFamily="34" charset="0"/>
              </a:rPr>
              <a:t>  пакет ОСМС для застрахованных </a:t>
            </a:r>
          </a:p>
          <a:p>
            <a:pPr marL="176212" algn="just">
              <a:buSzPct val="130000"/>
            </a:pPr>
            <a:endParaRPr lang="ru-RU" sz="600" dirty="0"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7" name="Прямоугольник 1"/>
          <p:cNvSpPr>
            <a:spLocks noGrp="1"/>
          </p:cNvSpPr>
          <p:nvPr>
            <p:ph sz="half" idx="4294967295"/>
          </p:nvPr>
        </p:nvSpPr>
        <p:spPr>
          <a:xfrm>
            <a:off x="6739422" y="1217185"/>
            <a:ext cx="5115169" cy="5538515"/>
          </a:xfrm>
          <a:prstGeom prst="rect">
            <a:avLst/>
          </a:prstGeom>
          <a:ln>
            <a:solidFill>
              <a:schemeClr val="bg1"/>
            </a:solidFill>
            <a:prstDash val="dash"/>
          </a:ln>
        </p:spPr>
        <p:txBody>
          <a:bodyPr wrap="square">
            <a:noAutofit/>
          </a:bodyPr>
          <a:lstStyle/>
          <a:p>
            <a:pPr marL="0" indent="0" algn="ctr">
              <a:spcAft>
                <a:spcPts val="600"/>
              </a:spcAft>
              <a:buSzPct val="130000"/>
              <a:buNone/>
              <a:defRPr/>
            </a:pPr>
            <a:r>
              <a:rPr lang="kk-KZ" sz="1800" b="1" dirty="0">
                <a:solidFill>
                  <a:srgbClr val="C00000"/>
                </a:solidFill>
                <a:latin typeface="Arial Narrow" panose="020B0606020202030204" pitchFamily="34" charset="0"/>
                <a:cs typeface="Calibri" pitchFamily="34" charset="0"/>
              </a:rPr>
              <a:t>ПЕРЕЧЕНЬ ССЗ</a:t>
            </a:r>
          </a:p>
          <a:p>
            <a:pPr marL="0" indent="0">
              <a:buNone/>
              <a:defRPr/>
            </a:pPr>
            <a:r>
              <a:rPr lang="kk-KZ" sz="1400" b="1" u="sng" dirty="0">
                <a:latin typeface="Arial Narrow" panose="020B0606020202030204" pitchFamily="34" charset="0"/>
              </a:rPr>
              <a:t>Германия:</a:t>
            </a:r>
            <a:r>
              <a:rPr lang="kk-KZ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    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latin typeface="Arial Narrow" panose="020B0606020202030204" pitchFamily="34" charset="0"/>
              </a:rPr>
              <a:t>нет данных о существовании отдельного списка социально значимых болезней</a:t>
            </a:r>
            <a:endParaRPr lang="kk-KZ" sz="1400" dirty="0">
              <a:latin typeface="Arial Narrow" panose="020B0606020202030204" pitchFamily="34" charset="0"/>
            </a:endParaRPr>
          </a:p>
          <a:p>
            <a:pPr marL="0" lvl="0" indent="0">
              <a:buNone/>
              <a:defRPr/>
            </a:pPr>
            <a:r>
              <a:rPr lang="kk-KZ" sz="1400" b="1" u="sng" dirty="0">
                <a:latin typeface="Arial Narrow" panose="020B0606020202030204" pitchFamily="34" charset="0"/>
              </a:rPr>
              <a:t>Франция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latin typeface="Arial Narrow" panose="020B0606020202030204" pitchFamily="34" charset="0"/>
              </a:rPr>
              <a:t>нет данных о существовании отдельного списка социально значимых болезней</a:t>
            </a:r>
            <a:endParaRPr lang="kk-KZ" sz="1400" dirty="0">
              <a:latin typeface="Arial Narrow" panose="020B0606020202030204" pitchFamily="34" charset="0"/>
            </a:endParaRPr>
          </a:p>
          <a:p>
            <a:pPr marL="0" lvl="0" indent="0">
              <a:buNone/>
              <a:defRPr/>
            </a:pPr>
            <a:r>
              <a:rPr lang="kk-KZ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Литва</a:t>
            </a:r>
            <a:r>
              <a:rPr lang="en-US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lvl="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нет отдельного списка социально значимых болезней, они включены в пакет ОСМС</a:t>
            </a:r>
          </a:p>
          <a:p>
            <a:pPr lvl="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опасных заражаемых болезней, больные которыми автоматически становятся застрахованными ОСМС (14 болезней)</a:t>
            </a:r>
            <a:endParaRPr lang="kk-KZ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lvl="0" indent="0">
              <a:buNone/>
              <a:defRPr/>
            </a:pPr>
            <a:r>
              <a:rPr lang="kk-KZ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Россия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социально значимых болезней (9) </a:t>
            </a:r>
            <a:endParaRPr lang="en-US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особо опасных болезней (15) </a:t>
            </a:r>
          </a:p>
          <a:p>
            <a:pPr marL="0" lvl="0" indent="0">
              <a:buNone/>
              <a:defRPr/>
            </a:pPr>
            <a:r>
              <a:rPr lang="kk-KZ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Беларусь</a:t>
            </a:r>
            <a:r>
              <a:rPr lang="en-US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нет списка социально значимых болезней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опасных инфекционных болезней (6)</a:t>
            </a:r>
          </a:p>
          <a:p>
            <a:pPr marL="0" lvl="0" indent="0">
              <a:buNone/>
              <a:defRPr/>
            </a:pPr>
            <a:r>
              <a:rPr lang="ru-RU" sz="1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Казахстан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>
              <a:defRPr/>
            </a:pPr>
            <a:r>
              <a:rPr lang="ru-RU" sz="1400" b="1" dirty="0">
                <a:latin typeface="Arial Narrow" panose="020B0606020202030204" pitchFamily="34" charset="0"/>
              </a:rPr>
              <a:t>Список социально значимых болезней (</a:t>
            </a:r>
            <a:r>
              <a:rPr lang="en-US" sz="1400" b="1" dirty="0">
                <a:latin typeface="Arial Narrow" panose="020B0606020202030204" pitchFamily="34" charset="0"/>
              </a:rPr>
              <a:t>12</a:t>
            </a:r>
            <a:r>
              <a:rPr lang="ru-RU" sz="1400" b="1" dirty="0">
                <a:latin typeface="Arial Narrow" panose="020B0606020202030204" pitchFamily="34" charset="0"/>
              </a:rPr>
              <a:t>)</a:t>
            </a:r>
          </a:p>
          <a:p>
            <a:pPr>
              <a:defRPr/>
            </a:pPr>
            <a:r>
              <a:rPr lang="ru-RU" sz="1400" b="1" dirty="0">
                <a:latin typeface="Arial Narrow" panose="020B0606020202030204" pitchFamily="34" charset="0"/>
              </a:rPr>
              <a:t>Список заболеваний, опасных для окружающих (1</a:t>
            </a:r>
            <a:r>
              <a:rPr lang="en-US" sz="1400" b="1" dirty="0">
                <a:latin typeface="Arial Narrow" panose="020B0606020202030204" pitchFamily="34" charset="0"/>
              </a:rPr>
              <a:t>5</a:t>
            </a:r>
            <a:r>
              <a:rPr lang="ru-RU" sz="1400" b="1" dirty="0">
                <a:latin typeface="Arial Narrow" panose="020B0606020202030204" pitchFamily="34" charset="0"/>
              </a:rPr>
              <a:t>)</a:t>
            </a:r>
            <a:endParaRPr lang="en-US" sz="1400" b="1" dirty="0"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16"/>
          <p:cNvSpPr/>
          <p:nvPr/>
        </p:nvSpPr>
        <p:spPr>
          <a:xfrm rot="16200000">
            <a:off x="3897655" y="3327858"/>
            <a:ext cx="4598376" cy="36933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sp>
        <p:nvSpPr>
          <p:cNvPr id="10" name="Прямоугольник 11"/>
          <p:cNvSpPr/>
          <p:nvPr/>
        </p:nvSpPr>
        <p:spPr>
          <a:xfrm rot="16200000">
            <a:off x="5779199" y="6149976"/>
            <a:ext cx="835287" cy="307777"/>
          </a:xfrm>
          <a:prstGeom prst="rect">
            <a:avLst/>
          </a:prstGeom>
          <a:solidFill>
            <a:srgbClr val="3E8853">
              <a:lumMod val="75000"/>
            </a:srgbClr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РК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83575" y="1012224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656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2216" y="-22551"/>
            <a:ext cx="9500375" cy="705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Экстренная помощь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271166"/>
              </p:ext>
            </p:extLst>
          </p:nvPr>
        </p:nvGraphicFramePr>
        <p:xfrm>
          <a:off x="160866" y="1386160"/>
          <a:ext cx="3767667" cy="509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9190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+mj-lt"/>
                        <a:buNone/>
                      </a:pPr>
                      <a:r>
                        <a:rPr lang="kk-KZ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Перечень показаний </a:t>
                      </a:r>
                    </a:p>
                    <a:p>
                      <a:pPr marL="0" indent="0" algn="l" defTabSz="914400" rtl="0" eaLnBrk="1" latinLnBrk="0" hangingPunct="1">
                        <a:buFont typeface="+mj-lt"/>
                        <a:buNone/>
                      </a:pPr>
                      <a:endParaRPr lang="kk-KZ" sz="1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пострадавшие, требующие для лечения применения больничного режима;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с явными признаками состояний, угрожающих их жизни;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с угрозой развития у них жизнеопасных осложнений;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при невозможности исключения у них скрыто протекающих патологических процессов, ведущих к развитию опасных для жизни состояний и осложнений;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 и пострадавшие, представляющие угрозу для окружающих их лиц по инфекционно-эпидемическим и психопатологическим критериям;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Больные и пострадавшие с улиц и общественных мест.</a:t>
                      </a:r>
                      <a:b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     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186964"/>
              </p:ext>
            </p:extLst>
          </p:nvPr>
        </p:nvGraphicFramePr>
        <p:xfrm>
          <a:off x="8263469" y="1386157"/>
          <a:ext cx="3767667" cy="5077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77830"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Состояние</a:t>
                      </a:r>
                      <a:r>
                        <a:rPr lang="kk-KZ" sz="14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экстренной помощи</a:t>
                      </a:r>
                    </a:p>
                    <a:p>
                      <a:endParaRPr lang="kk-KZ" sz="1400" b="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Острые заболевания (в соответствии с клиническими протоколами диагностики и лечения (далее – КП)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Обострение хронических заболеваний (в соответствии с КП)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Острые заболевания и состояния детей до 1 года по показаниям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Острые заболевания и патологические состояния у беременных, рожениц, родильниц и пациенток в послеродовом периоде по показаниям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Роды 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Тяжелое состояние, представляющее угрозу для жизни (в соответствии с утвержденными алгоритмами)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Травмы, ожоги и отравления (в соответствии с КП)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3078" y="825958"/>
            <a:ext cx="37754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ТЕКУЩАЯ СИТУАЦИЯ В РК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263469" y="825959"/>
            <a:ext cx="3767667" cy="30777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ПРЕДЛОЖЕНИЯ В РАМКАХ ОСМС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40596" y="6691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199463" y="825959"/>
            <a:ext cx="3886205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4063024" y="806433"/>
            <a:ext cx="16933" cy="5882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8178800" y="825959"/>
            <a:ext cx="2" cy="5862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183308" y="1372083"/>
            <a:ext cx="3995492" cy="5091904"/>
          </a:xfrm>
          <a:prstGeom prst="rect">
            <a:avLst/>
          </a:prstGeom>
          <a:ln>
            <a:solidFill>
              <a:schemeClr val="bg1"/>
            </a:solidFill>
            <a:prstDash val="dash"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kk-KZ" sz="1100" b="1" u="sng" dirty="0">
                <a:latin typeface="Arial Narrow" panose="020B0606020202030204" pitchFamily="34" charset="0"/>
              </a:rPr>
              <a:t>Германия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latin typeface="Arial Narrow" panose="020B0606020202030204" pitchFamily="34" charset="0"/>
              </a:rPr>
              <a:t>Скорая медицинская помощь </a:t>
            </a:r>
            <a:r>
              <a:rPr lang="ru-RU" sz="1100" dirty="0">
                <a:latin typeface="Arial Narrow" panose="020B0606020202030204" pitchFamily="34" charset="0"/>
              </a:rPr>
              <a:t>интегрирована в спасательные службы и </a:t>
            </a:r>
            <a:r>
              <a:rPr lang="kk-KZ" sz="1100" dirty="0">
                <a:latin typeface="Arial Narrow" panose="020B0606020202030204" pitchFamily="34" charset="0"/>
              </a:rPr>
              <a:t>финансируется из средств федерального бюджета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latin typeface="Arial Narrow" panose="020B0606020202030204" pitchFamily="34" charset="0"/>
              </a:rPr>
              <a:t>Другая экстренная помощь является составной частью пакета ОСМС</a:t>
            </a:r>
          </a:p>
          <a:p>
            <a:pPr lvl="0">
              <a:defRPr/>
            </a:pPr>
            <a:r>
              <a:rPr lang="kk-KZ" sz="1100" b="1" u="sng" dirty="0">
                <a:latin typeface="Arial Narrow" panose="020B0606020202030204" pitchFamily="34" charset="0"/>
              </a:rPr>
              <a:t>Франция</a:t>
            </a:r>
            <a:r>
              <a:rPr lang="en-US" sz="1100" b="1" u="sng" dirty="0">
                <a:latin typeface="Arial Narrow" panose="020B0606020202030204" pitchFamily="34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latin typeface="Arial Narrow" panose="020B0606020202030204" pitchFamily="34" charset="0"/>
              </a:rPr>
              <a:t>Догоспитальная помощь (скорая МП)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latin typeface="Arial Narrow" panose="020B0606020202030204" pitchFamily="34" charset="0"/>
              </a:rPr>
              <a:t>Помощь оказываемая приемными отделениями больниц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latin typeface="Arial Narrow" panose="020B0606020202030204" pitchFamily="34" charset="0"/>
              </a:rPr>
              <a:t>Помощь в стационарах</a:t>
            </a:r>
            <a:endParaRPr lang="kk-KZ" sz="1100" dirty="0">
              <a:latin typeface="Arial Narrow" panose="020B0606020202030204" pitchFamily="34" charset="0"/>
            </a:endParaRPr>
          </a:p>
          <a:p>
            <a:pPr lvl="0">
              <a:defRPr/>
            </a:pPr>
            <a:r>
              <a:rPr lang="kk-KZ" sz="11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Литва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Список состояний, требующих срочной помощи в течении до 1 ч.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kk-KZ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Включена в пакет ОМС (за незастрахованных платит госбюджет через взнос в Фонд ОМС)</a:t>
            </a:r>
          </a:p>
          <a:p>
            <a:pPr lvl="0">
              <a:defRPr/>
            </a:pPr>
            <a:r>
              <a:rPr lang="kk-KZ" sz="11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Россия</a:t>
            </a: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Острые заболевания, обострение хронических болезней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Дети до 1 года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Роды, осложнения периода беременности и родов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Инфекции по показаниям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Тяжелое состояние с затруднением установки диагноза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Травмы и отравления, требующие помощи в круглосуточном стационаре</a:t>
            </a:r>
          </a:p>
          <a:p>
            <a:pPr fontAlgn="base">
              <a:lnSpc>
                <a:spcPct val="115000"/>
              </a:lnSpc>
              <a:defRPr/>
            </a:pPr>
            <a:r>
              <a:rPr lang="ru-RU" sz="11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США:</a:t>
            </a: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Травмы, требующие экстренной терапии в круглосуточном стационаре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Острые психические состояния</a:t>
            </a:r>
            <a:endParaRPr lang="lt-LT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fontAlgn="base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Острые  состояния и обострения хронических , угрожающие жизненно важным функциям</a:t>
            </a:r>
            <a:endParaRPr lang="kk-KZ" sz="11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93424" y="6473320"/>
            <a:ext cx="663664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</a:rPr>
              <a:pPr/>
              <a:t>26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32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282" y="-22551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Пакеты медицинских услуг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875655" y="3969421"/>
            <a:ext cx="10152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1018571" y="71159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Группа 74"/>
          <p:cNvGrpSpPr/>
          <p:nvPr/>
        </p:nvGrpSpPr>
        <p:grpSpPr>
          <a:xfrm>
            <a:off x="152638" y="879847"/>
            <a:ext cx="8604000" cy="612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76" name="Скругленный прямоугольник 75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Скругленный прямоугольник 4"/>
            <p:cNvSpPr/>
            <p:nvPr/>
          </p:nvSpPr>
          <p:spPr>
            <a:xfrm>
              <a:off x="524536" y="72440"/>
              <a:ext cx="6997648" cy="3995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>
                  <a:solidFill>
                    <a:prstClr val="white"/>
                  </a:solidFill>
                </a:rPr>
                <a:t>Перераспределение видов медицинской помощи с учетом поэтапного повышения ставки взносов государства за экономически неактивное население</a:t>
              </a:r>
            </a:p>
          </p:txBody>
        </p:sp>
      </p:grpSp>
      <p:sp>
        <p:nvSpPr>
          <p:cNvPr id="78" name="object 27"/>
          <p:cNvSpPr txBox="1"/>
          <p:nvPr/>
        </p:nvSpPr>
        <p:spPr>
          <a:xfrm>
            <a:off x="87300" y="2465987"/>
            <a:ext cx="1440000" cy="5471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kk-KZ" sz="1400" b="1" spc="9" dirty="0">
                <a:solidFill>
                  <a:prstClr val="white"/>
                </a:solidFill>
                <a:latin typeface="Arial Narrow" panose="020B0606020202030204" pitchFamily="34" charset="0"/>
                <a:cs typeface="Arial"/>
              </a:rPr>
              <a:t>ГОБМП</a:t>
            </a:r>
            <a:endParaRPr sz="1400" dirty="0">
              <a:solidFill>
                <a:prstClr val="white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79" name="object 27"/>
          <p:cNvSpPr txBox="1"/>
          <p:nvPr/>
        </p:nvSpPr>
        <p:spPr>
          <a:xfrm>
            <a:off x="90840" y="3789247"/>
            <a:ext cx="1440000" cy="5612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kk-KZ" sz="1400" b="1" spc="9" dirty="0">
                <a:solidFill>
                  <a:prstClr val="white"/>
                </a:solidFill>
                <a:latin typeface="Arial Narrow" panose="020B0606020202030204" pitchFamily="34" charset="0"/>
                <a:cs typeface="Arial"/>
              </a:rPr>
              <a:t>Ставка взносов </a:t>
            </a:r>
            <a:endParaRPr sz="1400" dirty="0">
              <a:solidFill>
                <a:prstClr val="white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80" name="object 27"/>
          <p:cNvSpPr txBox="1"/>
          <p:nvPr/>
        </p:nvSpPr>
        <p:spPr>
          <a:xfrm>
            <a:off x="90840" y="5277885"/>
            <a:ext cx="1440000" cy="5902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kk-KZ" sz="1400" b="1" spc="9" dirty="0">
                <a:solidFill>
                  <a:prstClr val="white"/>
                </a:solidFill>
                <a:latin typeface="Arial Narrow" panose="020B0606020202030204" pitchFamily="34" charset="0"/>
                <a:cs typeface="Arial"/>
              </a:rPr>
              <a:t>ОСМС</a:t>
            </a:r>
            <a:endParaRPr sz="1400" dirty="0">
              <a:solidFill>
                <a:prstClr val="white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90048" y="378509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4%</a:t>
            </a:r>
          </a:p>
        </p:txBody>
      </p:sp>
      <p:sp>
        <p:nvSpPr>
          <p:cNvPr id="94" name="Овал 93"/>
          <p:cNvSpPr/>
          <p:nvPr/>
        </p:nvSpPr>
        <p:spPr>
          <a:xfrm>
            <a:off x="3990801" y="3758895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5%</a:t>
            </a:r>
          </a:p>
        </p:txBody>
      </p:sp>
      <p:sp>
        <p:nvSpPr>
          <p:cNvPr id="95" name="Овал 94"/>
          <p:cNvSpPr/>
          <p:nvPr/>
        </p:nvSpPr>
        <p:spPr>
          <a:xfrm>
            <a:off x="5654336" y="374837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5%</a:t>
            </a:r>
          </a:p>
        </p:txBody>
      </p:sp>
      <p:sp>
        <p:nvSpPr>
          <p:cNvPr id="96" name="Овал 95"/>
          <p:cNvSpPr/>
          <p:nvPr/>
        </p:nvSpPr>
        <p:spPr>
          <a:xfrm>
            <a:off x="7560586" y="378509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5%</a:t>
            </a:r>
          </a:p>
        </p:txBody>
      </p:sp>
      <p:sp>
        <p:nvSpPr>
          <p:cNvPr id="97" name="Овал 96"/>
          <p:cNvSpPr/>
          <p:nvPr/>
        </p:nvSpPr>
        <p:spPr>
          <a:xfrm>
            <a:off x="9534487" y="3808685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6%</a:t>
            </a:r>
          </a:p>
        </p:txBody>
      </p:sp>
      <p:sp>
        <p:nvSpPr>
          <p:cNvPr id="98" name="Овал 97"/>
          <p:cNvSpPr/>
          <p:nvPr/>
        </p:nvSpPr>
        <p:spPr>
          <a:xfrm>
            <a:off x="11287600" y="3785093"/>
            <a:ext cx="432000" cy="43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7%</a:t>
            </a:r>
          </a:p>
        </p:txBody>
      </p:sp>
      <p:sp>
        <p:nvSpPr>
          <p:cNvPr id="16" name="Овал 15"/>
          <p:cNvSpPr/>
          <p:nvPr/>
        </p:nvSpPr>
        <p:spPr>
          <a:xfrm>
            <a:off x="1884784" y="4024899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108" name="Овал 107"/>
          <p:cNvSpPr/>
          <p:nvPr/>
        </p:nvSpPr>
        <p:spPr>
          <a:xfrm>
            <a:off x="3494478" y="4014706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109" name="Овал 108"/>
          <p:cNvSpPr/>
          <p:nvPr/>
        </p:nvSpPr>
        <p:spPr>
          <a:xfrm>
            <a:off x="5196235" y="4021648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110" name="Овал 109"/>
          <p:cNvSpPr/>
          <p:nvPr/>
        </p:nvSpPr>
        <p:spPr>
          <a:xfrm>
            <a:off x="7065813" y="4021648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2020</a:t>
            </a:r>
          </a:p>
        </p:txBody>
      </p:sp>
      <p:sp>
        <p:nvSpPr>
          <p:cNvPr id="111" name="Овал 110"/>
          <p:cNvSpPr/>
          <p:nvPr/>
        </p:nvSpPr>
        <p:spPr>
          <a:xfrm>
            <a:off x="9009636" y="4021648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2023</a:t>
            </a:r>
          </a:p>
        </p:txBody>
      </p:sp>
      <p:sp>
        <p:nvSpPr>
          <p:cNvPr id="112" name="Овал 111"/>
          <p:cNvSpPr/>
          <p:nvPr/>
        </p:nvSpPr>
        <p:spPr>
          <a:xfrm>
            <a:off x="10781799" y="4034210"/>
            <a:ext cx="540000" cy="32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Arial Narrow" panose="020B0606020202030204" pitchFamily="34" charset="0"/>
              </a:rPr>
              <a:t>2024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768162" y="147750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27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6317" y="1781502"/>
            <a:ext cx="1430745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СЗЗ (12)</a:t>
            </a:r>
            <a:r>
              <a:rPr lang="ru-RU" sz="1200" dirty="0"/>
              <a:t>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вакцинация;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АПП с АЛО для непродуктивно занятого населения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973269" y="1776022"/>
            <a:ext cx="131185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вакцинация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715796" y="1777474"/>
            <a:ext cx="131185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вакцинация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58596" y="1780129"/>
            <a:ext cx="131185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/>
              <a:t>скорая помощь;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вакцинация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645506" y="4808481"/>
            <a:ext cx="1508539" cy="195438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АЛО; 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с исключением СЗЗ;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 err="1"/>
              <a:t>Стационарозам-щая</a:t>
            </a:r>
            <a:r>
              <a:rPr lang="ru-RU" sz="1100" dirty="0"/>
              <a:t> медпомощь без СЗЗ;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360939" y="4808481"/>
            <a:ext cx="1497330" cy="195438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АЛО; 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</a:t>
            </a:r>
            <a:r>
              <a:rPr lang="ru-RU" sz="1100" b="1" dirty="0"/>
              <a:t> с включением СЗЗ (+4);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0695" y="4809339"/>
            <a:ext cx="1459282" cy="195438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АЛО; 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</a:t>
            </a:r>
            <a:r>
              <a:rPr lang="ru-RU" sz="1100" b="1" u="sng" dirty="0"/>
              <a:t>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82403" y="4637007"/>
            <a:ext cx="1586942" cy="212365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АЛО для </a:t>
            </a:r>
            <a:r>
              <a:rPr lang="ru-RU" sz="1100" b="1" dirty="0"/>
              <a:t>всех членов ОСМС</a:t>
            </a:r>
            <a:r>
              <a:rPr lang="ru-RU" sz="1100" dirty="0"/>
              <a:t>;</a:t>
            </a: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</a:t>
            </a:r>
            <a:r>
              <a:rPr lang="ru-RU" sz="1100" b="1" u="sng" dirty="0"/>
              <a:t>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518814" y="4483259"/>
            <a:ext cx="1608161" cy="229293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</a:t>
            </a:r>
            <a:r>
              <a:rPr lang="ru-RU" sz="1100" b="1" dirty="0"/>
              <a:t>расширенным</a:t>
            </a:r>
            <a:r>
              <a:rPr lang="ru-RU" sz="1100" dirty="0"/>
              <a:t> АЛО для </a:t>
            </a:r>
            <a:r>
              <a:rPr lang="ru-RU" sz="1100" b="1" dirty="0"/>
              <a:t>всех членов ОСМС</a:t>
            </a:r>
            <a:r>
              <a:rPr lang="ru-RU" sz="1100" dirty="0"/>
              <a:t>;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676239" y="4484759"/>
            <a:ext cx="1635681" cy="229293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100" dirty="0"/>
              <a:t>АПП с </a:t>
            </a:r>
            <a:r>
              <a:rPr lang="ru-RU" sz="1100" b="1" dirty="0"/>
              <a:t>расширенным</a:t>
            </a:r>
            <a:r>
              <a:rPr lang="ru-RU" sz="1100" dirty="0"/>
              <a:t> АЛО для </a:t>
            </a:r>
            <a:r>
              <a:rPr lang="ru-RU" sz="1100" b="1" dirty="0"/>
              <a:t>всех членов ОСМС</a:t>
            </a:r>
            <a:r>
              <a:rPr lang="ru-RU" sz="1100" dirty="0"/>
              <a:t>;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стационарная помощь </a:t>
            </a:r>
            <a:r>
              <a:rPr lang="ru-RU" sz="1100" b="1" dirty="0"/>
              <a:t>с включением СЗЗ </a:t>
            </a:r>
            <a:r>
              <a:rPr lang="ru-RU" sz="1100" b="1" u="sng" dirty="0"/>
              <a:t>(+10);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ВТМУ;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Стационаро-замещающая медпомощь;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Долгосрочный уход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398895" y="1775022"/>
            <a:ext cx="1459374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СЗЗ (</a:t>
            </a:r>
            <a:r>
              <a:rPr lang="en-US" sz="1200" b="1" dirty="0"/>
              <a:t>8</a:t>
            </a:r>
            <a:r>
              <a:rPr lang="ru-RU" sz="1200" b="1" dirty="0"/>
              <a:t>)</a:t>
            </a:r>
            <a:r>
              <a:rPr lang="ru-RU" sz="1200" dirty="0"/>
              <a:t>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вакцинация;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АПП с АЛО для непродуктивно занятого населения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27901" y="1778493"/>
            <a:ext cx="1472076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>
              <a:buFont typeface="+mj-lt"/>
              <a:buAutoNum type="arabicPeriod"/>
            </a:pPr>
            <a:r>
              <a:rPr lang="ru-RU" sz="1200" dirty="0"/>
              <a:t>скорая помощь; </a:t>
            </a:r>
            <a:endParaRPr lang="en-US" sz="1200" dirty="0"/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санитарная авиация;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СЗЗ (2)</a:t>
            </a:r>
            <a:r>
              <a:rPr lang="ru-RU" sz="1200" dirty="0"/>
              <a:t>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/>
              <a:t>вакцинация;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b="1" dirty="0"/>
              <a:t>АПП с АЛО для непродуктивно занятого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3127903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dirty="0"/>
              <a:t>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6063" y="5221754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>
                <a:solidFill>
                  <a:srgbClr val="C00000"/>
                </a:solidFill>
                <a:latin typeface="+mn-lt"/>
              </a:rPr>
              <a:t>закуп услуг</a:t>
            </a:r>
            <a:endParaRPr lang="lt-LT" sz="4000" b="1" spc="-5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56663" y="6459887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28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82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486191" y="44411"/>
            <a:ext cx="9478811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+mj-lt"/>
                <a:cs typeface="Arial"/>
              </a:rPr>
              <a:t>Как изменится закуп медицинских услуг?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53805" y="4635232"/>
            <a:ext cx="10756581" cy="2165755"/>
          </a:xfrm>
          <a:prstGeom prst="rect">
            <a:avLst/>
          </a:prstGeom>
          <a:solidFill>
            <a:srgbClr val="FFFFEB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753805" y="4635232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53805" y="6763785"/>
            <a:ext cx="1072048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2197641" y="4693463"/>
            <a:ext cx="3032057" cy="1839786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ГЕРМАНИЯ </a:t>
            </a: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– ОПЛАТА МЕДПОМОЩИ</a:t>
            </a:r>
            <a:endParaRPr lang="ru-RU" sz="1303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больше 100 фондов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основная функция – оплата оказанной медицинской помощи в рамках ОСМС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минимальное влияние на поставщиков медицинской помощи 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Демократичный процесс контрактирования                                      </a:t>
            </a: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Разброс силы закупщика, пассивная оплата нежели закуп медпомощи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157506" y="4693462"/>
            <a:ext cx="6569456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ЛИТВА – ЭЛЕМЕНТЫ СТРАТЕГИЧЕСКОГО ЗАКУПА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Минздрав утверждает единые правила и приоритеты контрактирования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Национальный Фонд аккумулирует все средства и  распределяет территориальным фондам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Территориальные фонды по установленным правилам заключают контракты с поставщиками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Существуют элементы отбора поставщиков</a:t>
            </a:r>
          </a:p>
          <a:p>
            <a:pPr marL="254660" indent="-165529">
              <a:lnSpc>
                <a:spcPct val="70000"/>
              </a:lnSpc>
              <a:buFont typeface="Arial Narrow" panose="020B0606020202030204" pitchFamily="34" charset="0"/>
              <a:buChar char="−"/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ОМС является одним из основных рычагов для влияния на систему оказания медицинской помощи с целью рационализировать сеть поставщиков и повысить их эффективность</a:t>
            </a:r>
          </a:p>
          <a:p>
            <a:pPr marL="254660" indent="-165529">
              <a:lnSpc>
                <a:spcPct val="70000"/>
              </a:lnSpc>
              <a:spcAft>
                <a:spcPts val="401"/>
              </a:spcAft>
              <a:buFont typeface="Arial Narrow" panose="020B0606020202030204" pitchFamily="34" charset="0"/>
              <a:buChar char="−"/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Эффективное воплощение политики здравоохранения</a:t>
            </a: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endParaRPr lang="ru-RU" sz="1303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89131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 Недостаточная автономия Фонда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145301" y="3882159"/>
            <a:ext cx="84397" cy="29188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185436" y="3882159"/>
            <a:ext cx="84397" cy="29188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09422" y="4693463"/>
            <a:ext cx="1588220" cy="1839786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89131" algn="r">
              <a:lnSpc>
                <a:spcPct val="70000"/>
              </a:lnSpc>
              <a:spcAft>
                <a:spcPts val="401"/>
              </a:spcAft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СТРАНА</a:t>
            </a:r>
          </a:p>
          <a:p>
            <a:pPr marL="89131" algn="r">
              <a:lnSpc>
                <a:spcPct val="70000"/>
              </a:lnSpc>
              <a:spcAft>
                <a:spcPts val="401"/>
              </a:spcAft>
            </a:pPr>
            <a:r>
              <a:rPr lang="ru-RU" sz="1303" dirty="0">
                <a:solidFill>
                  <a:prstClr val="black"/>
                </a:solidFill>
                <a:latin typeface="Arial Narrow" panose="020B0606020202030204" pitchFamily="34" charset="0"/>
              </a:rPr>
              <a:t>ХАРАКТЕРИСТИКА</a:t>
            </a:r>
          </a:p>
        </p:txBody>
      </p:sp>
      <p:sp>
        <p:nvSpPr>
          <p:cNvPr id="4" name="Овал 3"/>
          <p:cNvSpPr/>
          <p:nvPr/>
        </p:nvSpPr>
        <p:spPr>
          <a:xfrm>
            <a:off x="1800559" y="5883522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56" name="Овал 55"/>
          <p:cNvSpPr/>
          <p:nvPr/>
        </p:nvSpPr>
        <p:spPr>
          <a:xfrm>
            <a:off x="1800559" y="6280605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5735041" y="902286"/>
            <a:ext cx="0" cy="36095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970380" y="1046670"/>
            <a:ext cx="4620277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3183" indent="-3183" algn="ctr">
              <a:lnSpc>
                <a:spcPct val="96000"/>
              </a:lnSpc>
              <a:spcBef>
                <a:spcPct val="20000"/>
              </a:spcBef>
              <a:spcAft>
                <a:spcPts val="602"/>
              </a:spcAft>
              <a:buSzPct val="130000"/>
            </a:pPr>
            <a:r>
              <a:rPr lang="kk-KZ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СЕГОДНЯ</a:t>
            </a:r>
            <a:r>
              <a:rPr lang="kk-KZ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КОМИТЕТ ОПЛАТЫ МЕДУСЛУГ </a:t>
            </a:r>
            <a:r>
              <a:rPr lang="ru-RU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ВЫСТУПАЕТ КАК </a:t>
            </a:r>
            <a:r>
              <a:rPr lang="ru-RU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ЕДИНЫЙ ПЛАТЕЛЬЩИК</a:t>
            </a:r>
          </a:p>
          <a:p>
            <a:pPr marL="44724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Единые правила по закупу </a:t>
            </a:r>
            <a:r>
              <a:rPr lang="ru-RU" sz="1404" dirty="0" err="1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медуслуг</a:t>
            </a: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в рамках ЕНСЗ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Обеспечение доступа специализированной медпомощи сельским жителям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Оптимизация коечной мощности за счет внедрения новых технологий 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Формальный подход при выборе поставщика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Отсутствие  прозрачности процесса закупок 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Высокий </a:t>
            </a:r>
            <a:r>
              <a:rPr lang="ru-RU" sz="1404" dirty="0" smtClean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риск </a:t>
            </a: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коррупциогенности</a:t>
            </a:r>
            <a:endParaRPr lang="ru-RU" sz="802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Отсутствие автоматизированной системы закупок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879424" y="1046670"/>
            <a:ext cx="5306099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3183" indent="-3183" algn="ctr">
              <a:lnSpc>
                <a:spcPct val="96000"/>
              </a:lnSpc>
              <a:spcBef>
                <a:spcPct val="20000"/>
              </a:spcBef>
              <a:buSzPct val="130000"/>
            </a:pPr>
            <a:r>
              <a:rPr lang="ru-RU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ЗАВТРА</a:t>
            </a:r>
            <a:r>
              <a:rPr lang="ru-RU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ФСМС БУДЕТ ВЫСТУПАТЬ </a:t>
            </a:r>
          </a:p>
          <a:p>
            <a:pPr marL="3183" indent="-3183" algn="ctr">
              <a:lnSpc>
                <a:spcPct val="96000"/>
              </a:lnSpc>
              <a:spcAft>
                <a:spcPts val="602"/>
              </a:spcAft>
              <a:buSzPct val="130000"/>
            </a:pPr>
            <a:r>
              <a:rPr lang="ru-RU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КАК </a:t>
            </a:r>
            <a:r>
              <a:rPr lang="ru-RU" sz="1805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СТРАТЕГИЧЕСКИЙ ЗАКУПЩИК</a:t>
            </a:r>
          </a:p>
          <a:p>
            <a:pPr marL="44724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Аккумулирует все средства для закупа (ОСМС + ГОБМП).</a:t>
            </a: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Закупать медицинскую помощь применяя отбор поставщиков и влиять на поставщиков с целью усовершенствования системы здравоохранения (оптимизация потребления и инфраструктуры).</a:t>
            </a: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Осуществляет централизованное финансирование всех видов услуг через головной офис ФСМС.</a:t>
            </a: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537970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404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Снижение заинтересованности местных исполнительных органов в усовершенствовании системы здравоохранения</a:t>
            </a:r>
          </a:p>
        </p:txBody>
      </p:sp>
      <p:sp>
        <p:nvSpPr>
          <p:cNvPr id="61" name="Овал 60"/>
          <p:cNvSpPr/>
          <p:nvPr/>
        </p:nvSpPr>
        <p:spPr>
          <a:xfrm>
            <a:off x="1197373" y="1840780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3" name="Овал 62"/>
          <p:cNvSpPr/>
          <p:nvPr/>
        </p:nvSpPr>
        <p:spPr>
          <a:xfrm>
            <a:off x="1197373" y="3284617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64" name="Овал 63"/>
          <p:cNvSpPr/>
          <p:nvPr/>
        </p:nvSpPr>
        <p:spPr>
          <a:xfrm>
            <a:off x="5951617" y="1836612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5" name="Овал 64"/>
          <p:cNvSpPr/>
          <p:nvPr/>
        </p:nvSpPr>
        <p:spPr>
          <a:xfrm>
            <a:off x="5951617" y="3280449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204525" y="71840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50838" y="6369287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29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2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3918039" y="1560194"/>
            <a:ext cx="0" cy="51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33664" y="2000520"/>
            <a:ext cx="366809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200" kern="0" dirty="0">
                <a:solidFill>
                  <a:prstClr val="black"/>
                </a:solidFill>
                <a:latin typeface="Arial Narrow" pitchFamily="34" charset="0"/>
              </a:rPr>
              <a:t>Недостаточно эффективная структура оказываемой медпомощи: </a:t>
            </a:r>
          </a:p>
          <a:p>
            <a:pPr marL="266700" lvl="0">
              <a:spcAft>
                <a:spcPts val="600"/>
              </a:spcAft>
              <a:defRPr/>
            </a:pPr>
            <a:r>
              <a:rPr lang="ru-RU" sz="2200" u="sng" kern="0" dirty="0">
                <a:solidFill>
                  <a:prstClr val="black"/>
                </a:solidFill>
                <a:latin typeface="Arial Narrow" pitchFamily="34" charset="0"/>
              </a:rPr>
              <a:t>высокая доля расходов на стационарную помощь</a:t>
            </a:r>
            <a:endParaRPr lang="ru-RU" sz="2200" kern="0" dirty="0">
              <a:solidFill>
                <a:prstClr val="black"/>
              </a:solidFill>
              <a:latin typeface="Arial Narrow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80555" y="5274577"/>
            <a:ext cx="119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33664" y="5501845"/>
            <a:ext cx="37722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Высокий удельный вес частных платежей населения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717" y="1636589"/>
            <a:ext cx="4802409" cy="364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07717" y="1632924"/>
            <a:ext cx="4467224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Структура финансирования здравоохранения </a:t>
            </a:r>
            <a:b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</a:b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в РК и странах ОЭСР в 2013 году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431059" y="4943575"/>
            <a:ext cx="647934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ОЭСР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9356482" y="4943575"/>
            <a:ext cx="372218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РК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86777" y="5504702"/>
            <a:ext cx="7509103" cy="969496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3635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Уровень частных платежей населения в 201</a:t>
            </a: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4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году составил –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3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7,4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от общих расходов на здравоохранение, в ОЭСР - в среднем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17%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 </a:t>
            </a:r>
          </a:p>
          <a:p>
            <a:pPr marL="0" marR="0" lvl="0" indent="3635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0" marR="0" lvl="0" indent="3635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По данным Всемирной организации здравоохранения превышение данного показателя свыше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20%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является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признаком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низкой устойчивости системы здравоохранения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80555" y="927481"/>
            <a:ext cx="7289884" cy="540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524536" y="64784"/>
              <a:ext cx="6997648" cy="3995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marL="358775" marR="0" lvl="0" indent="-358775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+mj-lt"/>
                <a:buAutoNum type="arabicPeriod" startAt="2"/>
                <a:tabLst/>
                <a:defRPr/>
              </a:pP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Финансовая неустойчивость системы</a:t>
              </a:r>
            </a:p>
          </p:txBody>
        </p:sp>
      </p:grp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2216" y="-22551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Ключевые проблемы системы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0126" y="6449643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70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Прямоугольник 110"/>
          <p:cNvSpPr/>
          <p:nvPr/>
        </p:nvSpPr>
        <p:spPr>
          <a:xfrm>
            <a:off x="1331340" y="902286"/>
            <a:ext cx="4836852" cy="5846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5"/>
          </a:p>
        </p:txBody>
      </p:sp>
      <p:sp>
        <p:nvSpPr>
          <p:cNvPr id="114" name="Прямоугольник 113"/>
          <p:cNvSpPr/>
          <p:nvPr/>
        </p:nvSpPr>
        <p:spPr>
          <a:xfrm>
            <a:off x="1626872" y="1638748"/>
            <a:ext cx="4252552" cy="1934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endParaRPr lang="ru-RU" sz="1103" kern="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1626872" y="3789959"/>
            <a:ext cx="4252552" cy="1934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endParaRPr lang="ru-RU" sz="1103" kern="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81271" y="28743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+mj-lt"/>
                <a:cs typeface="Arial"/>
              </a:rPr>
              <a:t>Новая схема закупа медицинских услуг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87325" y="974478"/>
            <a:ext cx="2209221" cy="496442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4" dirty="0">
                <a:solidFill>
                  <a:schemeClr val="bg1"/>
                </a:solidFill>
                <a:latin typeface="Arial Black" panose="020B0A04020102020204" pitchFamily="34" charset="0"/>
              </a:rPr>
              <a:t>МЕДОРГАНИЗАЦИИ</a:t>
            </a:r>
            <a:endParaRPr lang="ru-RU" sz="1203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87325" y="1804728"/>
            <a:ext cx="2209222" cy="541395"/>
          </a:xfrm>
          <a:prstGeom prst="rect">
            <a:avLst/>
          </a:prstGeom>
          <a:solidFill>
            <a:srgbClr val="002060"/>
          </a:solidFill>
          <a:ln w="28575" cap="flat" cmpd="sng" algn="ctr">
            <a:solidFill>
              <a:schemeClr val="bg1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r>
              <a:rPr lang="ru-RU" sz="1103" kern="0" dirty="0">
                <a:solidFill>
                  <a:prstClr val="white"/>
                </a:solidFill>
                <a:latin typeface="Arial Narrow" panose="020B0606020202030204" pitchFamily="34" charset="0"/>
              </a:rPr>
              <a:t>РЕГИСТРАЦИЯ В ЕДИНОМ РЕГИСТРЕ ПОСТАВЩИКОВ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87325" y="2562698"/>
            <a:ext cx="2209222" cy="39701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lvl="0" algn="ctr">
              <a:defRPr/>
            </a:pPr>
            <a:r>
              <a:rPr lang="ru-RU" sz="1103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СООТВЕТСТВУЕТ МИНИМАЛЬНЫМ НОРМАТИВАМ?</a:t>
            </a:r>
            <a:endParaRPr lang="ru-RU" sz="902" kern="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7821" y="3212424"/>
            <a:ext cx="577470" cy="262246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ДА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4023" y="3212424"/>
            <a:ext cx="577470" cy="262246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НЕТ</a:t>
            </a:r>
          </a:p>
        </p:txBody>
      </p:sp>
      <p:cxnSp>
        <p:nvCxnSpPr>
          <p:cNvPr id="11" name="Соединительная линия уступом 10"/>
          <p:cNvCxnSpPr>
            <a:stCxn id="10" idx="0"/>
            <a:endCxn id="8" idx="2"/>
          </p:cNvCxnSpPr>
          <p:nvPr/>
        </p:nvCxnSpPr>
        <p:spPr>
          <a:xfrm rot="5400000" flipH="1" flipV="1">
            <a:off x="3250989" y="2771479"/>
            <a:ext cx="252715" cy="629177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9" idx="0"/>
            <a:endCxn id="8" idx="2"/>
          </p:cNvCxnSpPr>
          <p:nvPr/>
        </p:nvCxnSpPr>
        <p:spPr>
          <a:xfrm rot="16200000" flipV="1">
            <a:off x="3857888" y="2793756"/>
            <a:ext cx="252715" cy="584621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1"/>
          </p:cNvCxnSpPr>
          <p:nvPr/>
        </p:nvCxnSpPr>
        <p:spPr>
          <a:xfrm flipH="1">
            <a:off x="594742" y="3343547"/>
            <a:ext cx="217928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7230" y="3098866"/>
            <a:ext cx="1371645" cy="23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2" dirty="0">
                <a:latin typeface="Arial Black" panose="020B0A04020102020204" pitchFamily="34" charset="0"/>
              </a:rPr>
              <a:t>выбытие</a:t>
            </a:r>
          </a:p>
        </p:txBody>
      </p:sp>
      <p:cxnSp>
        <p:nvCxnSpPr>
          <p:cNvPr id="25" name="Прямая со стрелкой 24"/>
          <p:cNvCxnSpPr>
            <a:stCxn id="6" idx="2"/>
            <a:endCxn id="7" idx="0"/>
          </p:cNvCxnSpPr>
          <p:nvPr/>
        </p:nvCxnSpPr>
        <p:spPr>
          <a:xfrm>
            <a:off x="3691936" y="1470920"/>
            <a:ext cx="0" cy="333808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872394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057808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518496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331016" y="1470920"/>
            <a:ext cx="0" cy="33565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7" idx="2"/>
            <a:endCxn id="8" idx="0"/>
          </p:cNvCxnSpPr>
          <p:nvPr/>
        </p:nvCxnSpPr>
        <p:spPr>
          <a:xfrm>
            <a:off x="3691936" y="2346123"/>
            <a:ext cx="0" cy="21657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84" idx="0"/>
            <a:endCxn id="9" idx="2"/>
          </p:cNvCxnSpPr>
          <p:nvPr/>
        </p:nvCxnSpPr>
        <p:spPr>
          <a:xfrm rot="5400000" flipH="1" flipV="1">
            <a:off x="3759175" y="3407432"/>
            <a:ext cx="450142" cy="584620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2587326" y="3924812"/>
            <a:ext cx="2209222" cy="541395"/>
          </a:xfrm>
          <a:prstGeom prst="rect">
            <a:avLst/>
          </a:prstGeom>
          <a:solidFill>
            <a:srgbClr val="002060"/>
          </a:solidFill>
          <a:ln w="28575" cap="flat" cmpd="sng" algn="ctr">
            <a:solidFill>
              <a:schemeClr val="bg1"/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lvl="0" algn="ctr">
              <a:defRPr/>
            </a:pPr>
            <a:r>
              <a:rPr lang="ru-RU" sz="1103" kern="0" dirty="0">
                <a:solidFill>
                  <a:prstClr val="white"/>
                </a:solidFill>
                <a:latin typeface="Arial Narrow" panose="020B0606020202030204" pitchFamily="34" charset="0"/>
              </a:rPr>
              <a:t>ПЕРЕГОВОРЫ С ФСМС (ТЕРРИТОРИАЛЬНЫМ ФИЛИАЛОМ)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2587326" y="4682782"/>
            <a:ext cx="2209222" cy="39701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77005" tIns="38503" rIns="77005" bIns="38503" rtlCol="0" anchor="ctr"/>
          <a:lstStyle/>
          <a:p>
            <a:pPr lvl="0" algn="ctr">
              <a:defRPr/>
            </a:pPr>
            <a:r>
              <a:rPr lang="ru-RU" sz="1103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СОГЛАСОВАНЫ ОБЪЕМЫ УСЛУГ </a:t>
            </a:r>
            <a:endParaRPr lang="en-US" sz="1103" kern="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lvl="0" algn="ctr">
              <a:defRPr/>
            </a:pPr>
            <a:r>
              <a:rPr lang="ru-RU" sz="1103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И РАЗМЕР ОПЛАТЫ?</a:t>
            </a:r>
            <a:endParaRPr lang="ru-RU" sz="902" kern="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87822" y="5332509"/>
            <a:ext cx="577470" cy="262246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ДА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774024" y="5332509"/>
            <a:ext cx="577470" cy="262246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txBody>
          <a:bodyPr wrap="square" lIns="91641" tIns="45821" rIns="91641" bIns="45821" rtlCol="0">
            <a:spAutoFit/>
          </a:bodyPr>
          <a:lstStyle/>
          <a:p>
            <a:pPr algn="ctr"/>
            <a:r>
              <a:rPr lang="ru-RU" sz="1103" dirty="0">
                <a:solidFill>
                  <a:schemeClr val="bg1"/>
                </a:solidFill>
                <a:latin typeface="Arial Narrow" pitchFamily="34" charset="0"/>
              </a:rPr>
              <a:t>НЕТ</a:t>
            </a:r>
          </a:p>
        </p:txBody>
      </p:sp>
      <p:cxnSp>
        <p:nvCxnSpPr>
          <p:cNvPr id="88" name="Соединительная линия уступом 87"/>
          <p:cNvCxnSpPr>
            <a:stCxn id="87" idx="0"/>
            <a:endCxn id="85" idx="2"/>
          </p:cNvCxnSpPr>
          <p:nvPr/>
        </p:nvCxnSpPr>
        <p:spPr>
          <a:xfrm rot="5400000" flipH="1" flipV="1">
            <a:off x="3250990" y="4891564"/>
            <a:ext cx="252715" cy="629177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Соединительная линия уступом 88"/>
          <p:cNvCxnSpPr>
            <a:stCxn id="86" idx="0"/>
            <a:endCxn id="85" idx="2"/>
          </p:cNvCxnSpPr>
          <p:nvPr/>
        </p:nvCxnSpPr>
        <p:spPr>
          <a:xfrm rot="16200000" flipV="1">
            <a:off x="3857889" y="4913841"/>
            <a:ext cx="252715" cy="584621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87" idx="1"/>
          </p:cNvCxnSpPr>
          <p:nvPr/>
        </p:nvCxnSpPr>
        <p:spPr>
          <a:xfrm flipH="1">
            <a:off x="594741" y="5463632"/>
            <a:ext cx="217928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37231" y="5218950"/>
            <a:ext cx="1371645" cy="23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2" dirty="0">
                <a:latin typeface="Arial Black" panose="020B0A04020102020204" pitchFamily="34" charset="0"/>
              </a:rPr>
              <a:t>выбытие</a:t>
            </a:r>
          </a:p>
        </p:txBody>
      </p:sp>
      <p:cxnSp>
        <p:nvCxnSpPr>
          <p:cNvPr id="92" name="Прямая со стрелкой 91"/>
          <p:cNvCxnSpPr>
            <a:stCxn id="84" idx="2"/>
            <a:endCxn id="85" idx="0"/>
          </p:cNvCxnSpPr>
          <p:nvPr/>
        </p:nvCxnSpPr>
        <p:spPr>
          <a:xfrm>
            <a:off x="3691937" y="4466207"/>
            <a:ext cx="0" cy="21657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2587324" y="6172289"/>
            <a:ext cx="2209221" cy="496442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4" dirty="0">
                <a:solidFill>
                  <a:schemeClr val="bg1"/>
                </a:solidFill>
                <a:latin typeface="Arial Black" panose="020B0A04020102020204" pitchFamily="34" charset="0"/>
              </a:rPr>
              <a:t>КОНТРАКТ</a:t>
            </a:r>
            <a:endParaRPr lang="ru-RU" sz="1203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06" name="Соединительная линия уступом 105"/>
          <p:cNvCxnSpPr>
            <a:stCxn id="95" idx="0"/>
            <a:endCxn id="86" idx="2"/>
          </p:cNvCxnSpPr>
          <p:nvPr/>
        </p:nvCxnSpPr>
        <p:spPr>
          <a:xfrm rot="5400000" flipH="1" flipV="1">
            <a:off x="3695478" y="5591210"/>
            <a:ext cx="577535" cy="584623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bg1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1331340" y="902937"/>
            <a:ext cx="0" cy="58468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6168192" y="902937"/>
            <a:ext cx="0" cy="58468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Объект 2"/>
          <p:cNvSpPr txBox="1">
            <a:spLocks/>
          </p:cNvSpPr>
          <p:nvPr/>
        </p:nvSpPr>
        <p:spPr bwMode="auto">
          <a:xfrm>
            <a:off x="6243267" y="812069"/>
            <a:ext cx="5843485" cy="5775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выбор поставщиков и закуп медицинских услуг будет осуществляться по двух-этапной модели согласно </a:t>
            </a:r>
            <a:r>
              <a:rPr lang="ru-RU" altLang="zh-CN" sz="16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Единых правил контрактирования</a:t>
            </a: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, утверждаемых Министерством здравоохранения и социального развития РК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ФСМС выступает в роли </a:t>
            </a:r>
            <a:r>
              <a:rPr lang="ru-RU" altLang="zh-CN" sz="16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стратегического закупщика </a:t>
            </a: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услуг как в рамках ОСМС, так и по ГОБМП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схема будет выстроена на основе </a:t>
            </a:r>
            <a:r>
              <a:rPr lang="ru-RU" altLang="zh-CN" sz="1600" b="1" u="sng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интегрированной системы</a:t>
            </a:r>
            <a:r>
              <a:rPr lang="ru-RU" altLang="zh-CN" sz="1600" b="1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 </a:t>
            </a: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электронного здравоохранения и информационных систем всех медорганизаций - модернизация систем уже начата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медорганизации, не имеющие своих информационных систем и возможности их создания, получат ключи доступа в систему электронного здравоохранения для работы в ней через личный кабинет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тем самым, весь процесс, за исключением переговорной части, будет автоматизирован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сведения в едином регистре поставщиков также будут автоматически актуализироваться, в том числе при обновлении базы данных по положительным и отрицательным рейтингам поставщиков – такие рейтинги будут формироваться ФСМС по результатам оценки качества оказанных услуг</a:t>
            </a:r>
          </a:p>
          <a:p>
            <a:pPr marL="178262" indent="-165529" algn="just" eaLnBrk="1" hangingPunct="1">
              <a:lnSpc>
                <a:spcPct val="70000"/>
              </a:lnSpc>
              <a:spcBef>
                <a:spcPts val="600"/>
              </a:spcBef>
              <a:spcAft>
                <a:spcPts val="551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600" dirty="0">
                <a:solidFill>
                  <a:srgbClr val="000000"/>
                </a:solidFill>
                <a:latin typeface="Arial Narrow" pitchFamily="18" charset="0"/>
                <a:cs typeface="Arial Narrow" pitchFamily="18" charset="0"/>
              </a:rPr>
              <a:t>поставщики уникальных медицинских услуг  (высокоспециализированные, высокотехнологичные) могут привлекаться вне схемы способом из одного источника</a:t>
            </a:r>
          </a:p>
        </p:txBody>
      </p:sp>
      <p:sp>
        <p:nvSpPr>
          <p:cNvPr id="129" name="Прямоугольник 128"/>
          <p:cNvSpPr/>
          <p:nvPr/>
        </p:nvSpPr>
        <p:spPr>
          <a:xfrm rot="5400000">
            <a:off x="4622162" y="2318478"/>
            <a:ext cx="1934633" cy="57517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r>
              <a:rPr lang="ru-RU" sz="1404" b="1" kern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ПЕРВЫЙ ЭТАП</a:t>
            </a:r>
          </a:p>
        </p:txBody>
      </p:sp>
      <p:sp>
        <p:nvSpPr>
          <p:cNvPr id="130" name="Прямоугольник 129"/>
          <p:cNvSpPr/>
          <p:nvPr/>
        </p:nvSpPr>
        <p:spPr>
          <a:xfrm rot="5400000">
            <a:off x="4622162" y="4484234"/>
            <a:ext cx="1934633" cy="57517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77005" tIns="38503" rIns="77005" bIns="38503" rtlCol="0" anchor="ctr"/>
          <a:lstStyle/>
          <a:p>
            <a:pPr algn="ctr" defTabSz="916777">
              <a:defRPr/>
            </a:pPr>
            <a:r>
              <a:rPr lang="ru-RU" sz="1404" b="1" kern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ВТОРОЙ ЭТАП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38313" y="6345344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30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400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4981" y="5704508"/>
            <a:ext cx="11764098" cy="646331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b="1" u="sng" dirty="0">
                <a:latin typeface="Arial Narrow" panose="020B0606020202030204" pitchFamily="34" charset="0"/>
                <a:cs typeface="Calibri"/>
              </a:rPr>
              <a:t>В настоящее время определены </a:t>
            </a:r>
            <a:r>
              <a:rPr lang="kk-KZ" sz="1200" b="1" u="sng" dirty="0">
                <a:latin typeface="Arial Narrow" panose="020B0606020202030204" pitchFamily="34" charset="0"/>
                <a:cs typeface="Calibri"/>
              </a:rPr>
              <a:t>1</a:t>
            </a:r>
            <a:r>
              <a:rPr lang="kk-KZ" sz="12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0 медицинских организаций,</a:t>
            </a:r>
            <a:r>
              <a:rPr lang="kk-KZ" sz="1200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осуществляющих  трансплантацию. Предлагается </a:t>
            </a:r>
            <a:r>
              <a:rPr lang="kk-KZ" sz="1200" b="1" u="sng" dirty="0">
                <a:latin typeface="Arial Narrow" panose="020B0606020202030204" pitchFamily="34" charset="0"/>
              </a:rPr>
              <a:t>заключить </a:t>
            </a:r>
            <a:r>
              <a:rPr lang="kk-KZ" sz="1200" b="1" u="sng" dirty="0">
                <a:latin typeface="Arial Narrow" panose="020B0606020202030204" pitchFamily="34" charset="0"/>
                <a:cs typeface="Calibri"/>
              </a:rPr>
              <a:t>с ними </a:t>
            </a:r>
            <a:r>
              <a:rPr lang="kk-KZ" sz="1200" b="1" u="sng" dirty="0">
                <a:latin typeface="Arial Narrow" panose="020B0606020202030204" pitchFamily="34" charset="0"/>
              </a:rPr>
              <a:t>долгосрочный контракт на 3 года</a:t>
            </a:r>
            <a:r>
              <a:rPr lang="kk-KZ" sz="1200" b="1" dirty="0">
                <a:latin typeface="Arial Narrow" panose="020B0606020202030204" pitchFamily="34" charset="0"/>
              </a:rPr>
              <a:t> </a:t>
            </a:r>
            <a:r>
              <a:rPr lang="kk-KZ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с </a:t>
            </a:r>
            <a:r>
              <a:rPr lang="kk-KZ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условием возможности ежегодного изменения видов оказываемой помощи и цен, установленных на этот год.</a:t>
            </a:r>
          </a:p>
          <a:p>
            <a:pPr marL="623888" lvl="1" indent="-285750" algn="just">
              <a:buFont typeface="Arial Narrow" panose="020B0606020202030204" pitchFamily="34" charset="0"/>
              <a:buChar char="−"/>
            </a:pPr>
            <a:r>
              <a:rPr lang="kk-KZ" sz="1200" b="1" u="sng" dirty="0">
                <a:latin typeface="Arial Narrow" panose="020B0606020202030204" pitchFamily="34" charset="0"/>
              </a:rPr>
              <a:t>Предлагается закупать из одного источника на 3 года.</a:t>
            </a:r>
            <a:endParaRPr lang="ru-RU" sz="120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981" y="79208"/>
            <a:ext cx="1007109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Особенности закупа в Республике Казахстан</a:t>
            </a:r>
            <a:endParaRPr sz="32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43006" y="760015"/>
            <a:ext cx="11776073" cy="52322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6213" marR="201930" indent="-163513" algn="just">
              <a:spcAft>
                <a:spcPts val="600"/>
              </a:spcAft>
              <a:buFont typeface="Arial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Для реализации единых правил закупа и оплаты услуг, а также контроля качества, все ранее финансируемые из местного бюджета виды медпомощи будут  переданы в Фонд СМС.  </a:t>
            </a:r>
            <a:r>
              <a:rPr lang="ru-RU" sz="1400" dirty="0">
                <a:latin typeface="Arial Narrow" panose="020B0606020202030204" pitchFamily="34" charset="0"/>
                <a:cs typeface="Calibri"/>
              </a:rPr>
              <a:t>В связи с этим требуется внести изменения в Бюджетный кодекс в части межбюджетных отношений (изъятия и субвенции).   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981" y="6347398"/>
            <a:ext cx="11768021" cy="461665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66700" marR="201930" indent="-254000" algn="just"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Сельские районные больницы и поликлиники будут объединены в одну единую структурную единицу.  Внедрено а</a:t>
            </a:r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мбулаторное лекарственное обеспечение на уровне ПМСП.</a:t>
            </a:r>
          </a:p>
          <a:p>
            <a:pPr marL="447675" marR="201930" indent="-285750" algn="just" defTabSz="1073150">
              <a:buFontTx/>
              <a:buChar char="-"/>
              <a:tabLst>
                <a:tab pos="984250" algn="l"/>
              </a:tabLst>
            </a:pPr>
            <a:r>
              <a:rPr lang="ru-RU" sz="1200" b="1" u="sng" dirty="0">
                <a:latin typeface="Arial Narrow" panose="020B0606020202030204" pitchFamily="34" charset="0"/>
              </a:rPr>
              <a:t>Предлагается перейти на принцип возмещения расходов.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11123" y="156816"/>
            <a:ext cx="749300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31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03076" y="1363964"/>
            <a:ext cx="4021177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РЕСПУБЛИКАНСКИЙ БЮДЖЕТ –  2,25 млрд.тг</a:t>
            </a:r>
            <a:endParaRPr lang="ru-RU" sz="14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54283" y="1362452"/>
            <a:ext cx="4448254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ФОНД СМС – 502,2 млрд.тг.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03077" y="3645258"/>
            <a:ext cx="4021176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МЕСТНЫЙ БЮДЖЕТ – 22,7 МЛРД. ТГ 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54283" y="1696011"/>
            <a:ext cx="4448254" cy="83907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СИСТЕМА ОСМС – 359,8 млрд.тг</a:t>
            </a:r>
            <a:endParaRPr lang="en-US" sz="1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  <a:p>
            <a:pPr marL="228600" indent="-228600" algn="just"/>
            <a:endParaRPr lang="en-US" sz="500" b="1" dirty="0">
              <a:latin typeface="Arial Narrow" pitchFamily="34" charset="0"/>
              <a:cs typeface="Arial" pitchFamily="34" charset="0"/>
            </a:endParaRPr>
          </a:p>
          <a:p>
            <a:pPr marL="90488" indent="-90488" algn="just">
              <a:buAutoNum type="arabicPeriod"/>
            </a:pPr>
            <a:r>
              <a:rPr lang="ru-RU" sz="1200" dirty="0">
                <a:latin typeface="Arial Narrow" pitchFamily="34" charset="0"/>
                <a:cs typeface="Arial" pitchFamily="34" charset="0"/>
              </a:rPr>
              <a:t> АПП и АЛО – 152,8 млрд.тг.   </a:t>
            </a:r>
          </a:p>
          <a:p>
            <a:pPr marL="90488" indent="-90488" algn="just">
              <a:buAutoNum type="arabicPeriod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 СМП, всего – 150,8 млрд.тг </a:t>
            </a:r>
            <a:r>
              <a:rPr lang="ru-RU" sz="11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(СМП – 98,8 млрд.тг., ВСМП – 52,0 млрд.тг.)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1280" y="2610093"/>
            <a:ext cx="4448254" cy="30514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r>
              <a:rPr lang="ru-RU" sz="1200" b="1" dirty="0">
                <a:solidFill>
                  <a:srgbClr val="00B0F0"/>
                </a:solidFill>
                <a:latin typeface="Arial Narrow" pitchFamily="34" charset="0"/>
                <a:cs typeface="Arial" pitchFamily="34" charset="0"/>
              </a:rPr>
              <a:t>ГОБМП  </a:t>
            </a:r>
            <a:r>
              <a:rPr lang="ru-RU" sz="1200" b="1" i="1" dirty="0">
                <a:solidFill>
                  <a:srgbClr val="00B0F0"/>
                </a:solidFill>
                <a:latin typeface="Arial Narrow" pitchFamily="34" charset="0"/>
                <a:cs typeface="Arial" pitchFamily="34" charset="0"/>
              </a:rPr>
              <a:t>(через трансферты ФСМС) – 142,4 млрд.тг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b="1" dirty="0">
                <a:latin typeface="Arial Narrow" pitchFamily="34" charset="0"/>
                <a:cs typeface="Arial" pitchFamily="34" charset="0"/>
              </a:rPr>
              <a:t>АПП и АЛО 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(</a:t>
            </a:r>
            <a:r>
              <a:rPr lang="ru-RU" sz="1100" i="1" dirty="0">
                <a:latin typeface="Arial Narrow" panose="020B0606020202030204" pitchFamily="34" charset="0"/>
              </a:rPr>
              <a:t>не имеющим право на медпомощь в ОСМС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)</a:t>
            </a:r>
            <a:r>
              <a:rPr lang="ru-RU" sz="11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100" b="1" dirty="0">
                <a:latin typeface="Arial Narrow" pitchFamily="34" charset="0"/>
                <a:cs typeface="Arial" pitchFamily="34" charset="0"/>
              </a:rPr>
              <a:t>–</a:t>
            </a:r>
            <a:r>
              <a:rPr lang="ru-RU" sz="11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10,9 млрд.тг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b="1" dirty="0">
                <a:latin typeface="Arial Narrow" pitchFamily="34" charset="0"/>
                <a:cs typeface="Arial" pitchFamily="34" charset="0"/>
              </a:rPr>
              <a:t>Экстренная стационарная помощь 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(</a:t>
            </a:r>
            <a:r>
              <a:rPr lang="ru-RU" sz="1100" i="1" dirty="0">
                <a:latin typeface="Arial Narrow" panose="020B0606020202030204" pitchFamily="34" charset="0"/>
              </a:rPr>
              <a:t>не имеющим право на мед помощь в ОСМС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) </a:t>
            </a:r>
            <a:r>
              <a:rPr lang="ru-RU" sz="1100" b="1" i="1" dirty="0">
                <a:latin typeface="Arial Narrow" pitchFamily="34" charset="0"/>
                <a:cs typeface="Arial" pitchFamily="34" charset="0"/>
              </a:rPr>
              <a:t>–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6,6 млрд.тг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latin typeface="Arial Narrow" pitchFamily="34" charset="0"/>
                <a:cs typeface="Arial" pitchFamily="34" charset="0"/>
              </a:rPr>
              <a:t>Экстренная стационарная помощь </a:t>
            </a:r>
            <a:r>
              <a:rPr lang="ru-RU" sz="1100" i="1" dirty="0">
                <a:latin typeface="Arial Narrow" pitchFamily="34" charset="0"/>
                <a:cs typeface="Arial" pitchFamily="34" charset="0"/>
              </a:rPr>
              <a:t>(наблюдение до 24 часов, кратковременное пребывание в приемных отделениях стационаров (до 3 часов) в пилотных регионах</a:t>
            </a:r>
            <a:r>
              <a:rPr lang="ru-RU" sz="1200" i="1" dirty="0">
                <a:latin typeface="Arial Narrow" pitchFamily="34" charset="0"/>
                <a:cs typeface="Arial" pitchFamily="34" charset="0"/>
              </a:rPr>
              <a:t>)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– 1,9  млрд.тг</a:t>
            </a:r>
          </a:p>
          <a:p>
            <a:pPr marL="228600" indent="-228600" algn="just">
              <a:buAutoNum type="arabicPeriod" startAt="4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АЛО СЗЗ – 24,5 млрд. тг</a:t>
            </a:r>
          </a:p>
          <a:p>
            <a:pPr marL="0" lvl="2" algn="just">
              <a:tabLst>
                <a:tab pos="1255713" algn="l"/>
              </a:tabLst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5.   Онкология – 21,8  млрд. тг. </a:t>
            </a:r>
            <a:r>
              <a:rPr lang="ru-RU" sz="11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АЛО, дорогостоящие ЛС – 7,7 млрд.тг, медпомощь -  19,7 млрд.тг.)</a:t>
            </a:r>
          </a:p>
          <a:p>
            <a:pPr algn="just"/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6.   Медицинская помощь при СЗЗ – 47 млрд. тг</a:t>
            </a:r>
          </a:p>
          <a:p>
            <a:pPr algn="just"/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7.   Скорая медпомощь и санитарная авиация – 22,9 млрд.тг</a:t>
            </a:r>
          </a:p>
          <a:p>
            <a:pPr marL="228600" indent="-228600" algn="just">
              <a:buAutoNum type="arabicPeriod" startAt="8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Прочие услуги – 8,1 млрд. тг. </a:t>
            </a:r>
            <a:r>
              <a:rPr lang="ru-RU" sz="1050" dirty="0">
                <a:latin typeface="Arial Narrow" panose="020B0606020202030204" pitchFamily="34" charset="0"/>
                <a:cs typeface="Times New Roman" panose="02020603050405020304" pitchFamily="18" charset="0"/>
              </a:rPr>
              <a:t>(производство крови, ее компонентов и препаратов – 7,3 млрд. тг.  </a:t>
            </a:r>
          </a:p>
          <a:p>
            <a:pPr marL="85725" lvl="2" algn="just">
              <a:lnSpc>
                <a:spcPct val="85000"/>
              </a:lnSpc>
            </a:pPr>
            <a:r>
              <a:rPr lang="ru-RU" sz="105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услуги ПАБ – 0,8  млрд. тг.</a:t>
            </a:r>
          </a:p>
          <a:p>
            <a:pPr algn="just">
              <a:spcAft>
                <a:spcPts val="300"/>
              </a:spcAft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9. Возмещение лизинговых платежей – 0,6 млрд. тенге.</a:t>
            </a:r>
            <a:endParaRPr lang="en-US" sz="4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03076" y="1714116"/>
            <a:ext cx="4009201" cy="8354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pPr marL="180975" indent="-95250" algn="just">
              <a:buFont typeface="Arial Narrow" panose="020B0606020202030204" pitchFamily="34" charset="0"/>
              <a:buChar char="-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лечение за рубежом - 1,0 млрд.тг.</a:t>
            </a:r>
          </a:p>
          <a:p>
            <a:pPr marL="180975" indent="-95250" algn="just">
              <a:buFont typeface="Arial Narrow" panose="020B0606020202030204" pitchFamily="34" charset="0"/>
              <a:buChar char="-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пропаганда ЗОЖ - 0,05 млрд.тг.</a:t>
            </a:r>
          </a:p>
          <a:p>
            <a:pPr marL="180975" indent="-95250">
              <a:buFont typeface="Arial Narrow" panose="020B0606020202030204" pitchFamily="34" charset="0"/>
              <a:buChar char="-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медпомощь с применением инновационных технологий - 1,2 млрд.тг.</a:t>
            </a:r>
            <a:endParaRPr lang="en-US" sz="4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98418" y="2610093"/>
            <a:ext cx="4009201" cy="93610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ЦЕЛЕВЫЕ ТЕКУЩИЕ ТРАНСФЕРТЫ – 14,4 млрд.тг.</a:t>
            </a:r>
          </a:p>
          <a:p>
            <a:pPr marL="228600" indent="-228600" algn="just"/>
            <a:endParaRPr lang="en-US" sz="400" b="1" dirty="0">
              <a:latin typeface="Arial Narrow" pitchFamily="34" charset="0"/>
              <a:cs typeface="Arial" pitchFamily="34" charset="0"/>
            </a:endParaRPr>
          </a:p>
          <a:p>
            <a:pPr marL="84138" indent="-84138" algn="just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 Закуп вакцин – 13,3 млрд. тг.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  <a:cs typeface="Times New Roman" panose="02020603050405020304" pitchFamily="18" charset="0"/>
              </a:rPr>
              <a:t> Профилактика ЗОЖ – 1,1 млрд. тг.</a:t>
            </a:r>
            <a:endParaRPr lang="ru-RU" sz="12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68288" lvl="2" algn="just">
              <a:tabLst>
                <a:tab pos="1255713" algn="l"/>
              </a:tabLst>
            </a:pPr>
            <a:endParaRPr lang="en-US" sz="120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2"/>
            <a:endParaRPr lang="ru-RU" sz="1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98418" y="3980666"/>
            <a:ext cx="4025835" cy="1675807"/>
          </a:xfrm>
          <a:prstGeom prst="rect">
            <a:avLst/>
          </a:prstGeom>
          <a:noFill/>
          <a:ln w="9525">
            <a:solidFill>
              <a:srgbClr val="002060"/>
            </a:solidFill>
            <a:prstDash val="solid"/>
          </a:ln>
        </p:spPr>
        <p:txBody>
          <a:bodyPr wrap="square" rtlCol="0">
            <a:noAutofit/>
          </a:bodyPr>
          <a:lstStyle/>
          <a:p>
            <a:pPr marL="228600" indent="-228600">
              <a:lnSpc>
                <a:spcPct val="85000"/>
              </a:lnSpc>
              <a:buAutoNum type="arabicPeriod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Закуп и хранение вакцин  – 1,8 млрд. тг.</a:t>
            </a:r>
          </a:p>
          <a:p>
            <a:pPr marL="228600" indent="-228600">
              <a:lnSpc>
                <a:spcPct val="85000"/>
              </a:lnSpc>
              <a:buAutoNum type="arabicPeriod"/>
            </a:pPr>
            <a:r>
              <a:rPr lang="ru-RU" sz="1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Другие расходы – 20,9 млрд.тг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дома ребенка,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призывные комиссии,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обеспечение граждан бесплатным или льготным проездом,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содержание баз спецмедснабжения,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подготовка специалистов в мед.колледжах,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повышение квалификации и переподготовка кадров,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информационно-аналитические услуги,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капитальные расходы мед.организаций, </a:t>
            </a:r>
          </a:p>
          <a:p>
            <a:pPr marL="273050" indent="-87313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Arial Narrow" panose="020B0606020202030204" pitchFamily="34" charset="0"/>
                <a:cs typeface="Times New Roman" panose="02020603050405020304" pitchFamily="18" charset="0"/>
              </a:rPr>
              <a:t>социальная поддержка мед. и фарм. работников.</a:t>
            </a:r>
            <a:endParaRPr lang="ru-RU" sz="11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924007" y="1341057"/>
            <a:ext cx="33173" cy="43154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118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339533" y="55424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 Narrow" panose="020B0606020202030204" pitchFamily="34" charset="0"/>
                <a:cs typeface="Arial"/>
              </a:rPr>
              <a:t>Новая схема оплаты медицинских услуг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53805" y="4635232"/>
            <a:ext cx="10756581" cy="2165755"/>
          </a:xfrm>
          <a:prstGeom prst="rect">
            <a:avLst/>
          </a:prstGeom>
          <a:solidFill>
            <a:srgbClr val="FFFFEB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753805" y="4635232"/>
            <a:ext cx="107565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53805" y="6763785"/>
            <a:ext cx="1072048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825997" y="4693462"/>
            <a:ext cx="4331509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>
              <a:lnSpc>
                <a:spcPct val="80000"/>
              </a:lnSpc>
            </a:pPr>
            <a:r>
              <a:rPr lang="ru-RU" sz="1303" b="1" dirty="0">
                <a:solidFill>
                  <a:prstClr val="black"/>
                </a:solidFill>
                <a:latin typeface="Arial Narrow" panose="020B0606020202030204" pitchFamily="34" charset="0"/>
              </a:rPr>
              <a:t>ЛИТВА</a:t>
            </a:r>
          </a:p>
          <a:p>
            <a:pPr marL="171896" indent="-171896">
              <a:lnSpc>
                <a:spcPct val="80000"/>
              </a:lnSpc>
              <a:spcBef>
                <a:spcPts val="602"/>
              </a:spcBef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kk-KZ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Оплата за весь спектр пакета </a:t>
            </a:r>
            <a:r>
              <a:rPr lang="en-US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</a:t>
            </a:r>
            <a:r>
              <a:rPr lang="kk-KZ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услуг</a:t>
            </a:r>
            <a:endParaRPr lang="en-US" sz="12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Региональный филиал выступает как страховщик жителей своей территории (от 0,5 до 1,0 миллиона жителей)</a:t>
            </a:r>
            <a:r>
              <a:rPr lang="en-US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 :</a:t>
            </a:r>
          </a:p>
          <a:p>
            <a:pPr marL="630284" lvl="1" indent="-171896">
              <a:lnSpc>
                <a:spcPct val="80000"/>
              </a:lnSpc>
              <a:buSzPct val="130000"/>
              <a:buFont typeface="Arial Narrow" panose="020B0606020202030204" pitchFamily="34" charset="0"/>
              <a:buChar char="−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получает часть средств фонда на основе числа населения по половозрастным группам</a:t>
            </a:r>
            <a:endParaRPr lang="en-US" sz="12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630284" lvl="1" indent="-171896">
              <a:lnSpc>
                <a:spcPct val="80000"/>
              </a:lnSpc>
              <a:buSzPct val="130000"/>
              <a:buFont typeface="Arial Narrow" panose="020B0606020202030204" pitchFamily="34" charset="0"/>
              <a:buChar char="−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заключает контракты на оплату медпомощи оказанной им в любых медицинских организациях страны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Филиалы принимают счета медорганизаций и направляют потребность в головной офис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Получив средства из головного фонда филиалы производят оплату медорганизациям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157506" y="3882159"/>
            <a:ext cx="144368" cy="29188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518466" y="4693462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56" name="Овал 55"/>
          <p:cNvSpPr/>
          <p:nvPr/>
        </p:nvSpPr>
        <p:spPr>
          <a:xfrm>
            <a:off x="8983673" y="4693462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5735041" y="902286"/>
            <a:ext cx="0" cy="36095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350991" y="1192921"/>
            <a:ext cx="5251124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44724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Медорганизации-контрактники ежедневно в автоматизированном режиме представляют информацию о пролеченных случаях в стационарах в формате, установленным уполномоченным органом в КОМУ.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Филиалы КОМУ выборочно проверяют объем и качество услуг, принимают или не принимают к оплате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Далее филиалы предоставляют потребность средств в КОМУ МЗСР.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КОМУ МЗСР направляет средства в филиалы для дальнейшего перечисления на расчетные счета медицинских организаций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0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0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KOMУ оплачивается только стационарная помощь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Некачественная оценка пролеченных случаев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Низкая прозрачность при принятии решений и невозможность оценки эффективности использования средств;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Высокий уровень коррупциогенности;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Проблема перераспределения средств</a:t>
            </a:r>
          </a:p>
          <a:p>
            <a:pPr marL="539562" indent="-93907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Высокий уровень административных расходов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867968" y="1213102"/>
            <a:ext cx="6075370" cy="32486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3183" indent="-3183" algn="ctr">
              <a:lnSpc>
                <a:spcPct val="96000"/>
              </a:lnSpc>
              <a:spcBef>
                <a:spcPct val="20000"/>
              </a:spcBef>
              <a:buSzPct val="130000"/>
            </a:pPr>
            <a:endParaRPr lang="ru-RU" sz="1404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Все виды предоставляемой медицинской помощи будут финансироваться через Фонд:</a:t>
            </a:r>
          </a:p>
          <a:p>
            <a:pPr marL="450431" indent="-183038" algn="just">
              <a:lnSpc>
                <a:spcPct val="96000"/>
              </a:lnSpc>
              <a:buSzPct val="130000"/>
              <a:buFont typeface="Arial Narrow" panose="020B0606020202030204" pitchFamily="34" charset="0"/>
              <a:buChar char="−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ГОБМП - все виды медпомощи (Фонд как оператор)</a:t>
            </a:r>
          </a:p>
          <a:p>
            <a:pPr marL="450431" indent="-183038" algn="just">
              <a:lnSpc>
                <a:spcPct val="96000"/>
              </a:lnSpc>
              <a:buSzPct val="130000"/>
              <a:buFont typeface="Arial Narrow" panose="020B0606020202030204" pitchFamily="34" charset="0"/>
              <a:buChar char="−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OCMC - все виды медпомощи  (Фонд как закупщик)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Медорганизации-контрактники ежедневно в автоматизированном режиме будут предоставлять информацию, которая будет доступна как филиалам Фонда, так и самому Фонду. Это даст  возможность проведения ежедневного мониторинга и выборочной проверки услуг, оказанных населению по всей стране.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Общая потребность будет предоставляться в Фонд  к 25 числу ежемесячно.</a:t>
            </a:r>
          </a:p>
          <a:p>
            <a:pPr marL="183038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Головной офис Фонда, с учетом данных филиалов и заключений соответствующих структурных подразделений Фонда, перечисляет централизованно средства на расчетные счета медицинских организаций (аналогично как сейчас по ГЦВП)</a:t>
            </a:r>
          </a:p>
          <a:p>
            <a:pPr marL="813322" indent="-183038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450431" algn="l"/>
              </a:tabLst>
            </a:pPr>
            <a:endParaRPr lang="ru-RU" sz="1003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Централизация и прямая  оплата с устранением дублирования, исключением потерь и возможностью своевременного перераспределения средств по регионам</a:t>
            </a: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Основной фокус – на качество услуг с двойным контролем </a:t>
            </a: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Оперативность и прозрачность оценки и принятия решений об оплате услуг со снижением человеческого фактора</a:t>
            </a:r>
          </a:p>
          <a:p>
            <a:pPr marL="273050" indent="-93663" algn="just">
              <a:lnSpc>
                <a:spcPct val="96000"/>
              </a:lnSpc>
              <a:buSzPct val="130000"/>
              <a:buFont typeface="Wingdings" panose="05000000000000000000" pitchFamily="2" charset="2"/>
              <a:buChar char="§"/>
              <a:tabLst>
                <a:tab pos="623918" algn="l"/>
              </a:tabLst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Снижение административных расходов</a:t>
            </a:r>
          </a:p>
        </p:txBody>
      </p:sp>
      <p:sp>
        <p:nvSpPr>
          <p:cNvPr id="63" name="Овал 62"/>
          <p:cNvSpPr/>
          <p:nvPr/>
        </p:nvSpPr>
        <p:spPr>
          <a:xfrm>
            <a:off x="421127" y="3176357"/>
            <a:ext cx="252643" cy="25264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64" name="Овал 63"/>
          <p:cNvSpPr/>
          <p:nvPr/>
        </p:nvSpPr>
        <p:spPr>
          <a:xfrm>
            <a:off x="5771182" y="3531979"/>
            <a:ext cx="252643" cy="25264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7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74082" y="4982229"/>
            <a:ext cx="3320840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Филиалы несут полную ответственность за соблюдение своих бюджетов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Достаточный уровень прозрачности, так как проверка ведется по ясно установленным критериям и не выходит за рамки компетенции плательщика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Возможная субъективность решений нейтрализуется тем, что проверка проходит </a:t>
            </a:r>
            <a:r>
              <a:rPr lang="ru-RU" sz="1203" dirty="0" err="1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post-factum</a:t>
            </a: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, в процессе принятия окончательного решения медицинская организация имеет возможность оспаривать результаты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694921" y="4635232"/>
            <a:ext cx="144368" cy="2178767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endParaRPr lang="ru-RU" sz="802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983673" y="4973349"/>
            <a:ext cx="2201851" cy="1839787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anchor="t">
            <a:noAutofit/>
          </a:bodyPr>
          <a:lstStyle/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Недостаточный уровень автоматизации</a:t>
            </a:r>
          </a:p>
          <a:p>
            <a:pPr marL="171896" indent="-171896">
              <a:lnSpc>
                <a:spcPct val="80000"/>
              </a:lnSpc>
              <a:buSzPct val="130000"/>
              <a:buFont typeface="Wingdings" panose="05000000000000000000" pitchFamily="2" charset="2"/>
              <a:buChar char="§"/>
              <a:tabLst>
                <a:tab pos="89131" algn="l"/>
              </a:tabLst>
            </a:pPr>
            <a:r>
              <a:rPr lang="ru-RU" sz="1203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Неиспользованные возможности централизовать расчет с медорганизациями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09994" y="6333955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32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493343" y="819388"/>
            <a:ext cx="4859243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ПРЕДЛАГАЕМАЯ СИСТЕМА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206847" y="844228"/>
            <a:ext cx="271854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ТЕКУЩАЯ СИТУАЦИЯ В РК</a:t>
            </a:r>
          </a:p>
        </p:txBody>
      </p:sp>
    </p:spTree>
    <p:extLst>
      <p:ext uri="{BB962C8B-B14F-4D97-AF65-F5344CB8AC3E}">
        <p14:creationId xmlns:p14="http://schemas.microsoft.com/office/powerpoint/2010/main" val="29414861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242817" y="66579"/>
            <a:ext cx="9478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 Narrow" panose="020B0606020202030204" pitchFamily="34" charset="0"/>
                <a:cs typeface="Arial"/>
              </a:rPr>
              <a:t>Тарифная политика при закупе услуг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5997" y="1195593"/>
            <a:ext cx="10058576" cy="54646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2"/>
              </a:spcBef>
              <a:spcAft>
                <a:spcPts val="1203"/>
              </a:spcAft>
            </a:pPr>
            <a:r>
              <a:rPr lang="ru-RU" sz="2005" dirty="0">
                <a:latin typeface="Arial Narrow" panose="020B0606020202030204" pitchFamily="34" charset="0"/>
              </a:rPr>
              <a:t>Тарифы, которые сегодня рассчитаны под государственные медорганизации и не предусматривают возмещения инвестиций, будет пересмотрены и отразят </a:t>
            </a:r>
            <a:r>
              <a:rPr lang="ru-RU" sz="2005" dirty="0">
                <a:latin typeface="Arial Black" panose="020B0A04020102020204" pitchFamily="34" charset="0"/>
              </a:rPr>
              <a:t>РЕАЛЬНУЮ СТРУКТУРУ ЗАТРАТ</a:t>
            </a:r>
            <a:r>
              <a:rPr lang="ru-RU" sz="2005" dirty="0">
                <a:latin typeface="Arial Narrow" panose="020B0606020202030204" pitchFamily="34" charset="0"/>
              </a:rPr>
              <a:t>, в том числе капитальные затраты и амортизационные отчисления, обслуживание медицинских и ИТ технологий, стоимость финансовых услуг и прочие расходы</a:t>
            </a:r>
          </a:p>
          <a:p>
            <a:pPr marL="627101" indent="-286493">
              <a:lnSpc>
                <a:spcPct val="80000"/>
              </a:lnSpc>
              <a:spcBef>
                <a:spcPts val="1203"/>
              </a:spcBef>
              <a:spcAft>
                <a:spcPts val="602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805" dirty="0">
                <a:latin typeface="Arial Narrow" panose="020B0606020202030204" pitchFamily="34" charset="0"/>
              </a:rPr>
              <a:t>это создаст </a:t>
            </a:r>
            <a:r>
              <a:rPr lang="ru-RU" sz="1805" u="sng" dirty="0">
                <a:latin typeface="Arial Narrow" panose="020B0606020202030204" pitchFamily="34" charset="0"/>
              </a:rPr>
              <a:t>ВОЗМОЖНОСТИ ДЛЯ РАЗВИТИЯ</a:t>
            </a:r>
            <a:r>
              <a:rPr lang="ru-RU" sz="1805" dirty="0">
                <a:latin typeface="Arial Narrow" panose="020B0606020202030204" pitchFamily="34" charset="0"/>
              </a:rPr>
              <a:t> медорганизаций, позволит перейти от практики жесткого контроля объемов к системе оперативного мониторинга</a:t>
            </a:r>
          </a:p>
          <a:p>
            <a:pPr marL="627101" indent="-286493">
              <a:lnSpc>
                <a:spcPct val="80000"/>
              </a:lnSpc>
              <a:spcBef>
                <a:spcPts val="602"/>
              </a:spcBef>
              <a:spcAft>
                <a:spcPts val="602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805" dirty="0">
                <a:latin typeface="Arial Narrow" panose="020B0606020202030204" pitchFamily="34" charset="0"/>
              </a:rPr>
              <a:t>будет стимулировать </a:t>
            </a:r>
            <a:r>
              <a:rPr lang="ru-RU" sz="1805" u="sng" dirty="0">
                <a:latin typeface="Arial Narrow" panose="020B0606020202030204" pitchFamily="34" charset="0"/>
              </a:rPr>
              <a:t>ПРИВЛЕЧЕНИЕ ЧАСТНЫХ МЕДОРГАНИЗАЦИЙ</a:t>
            </a:r>
            <a:r>
              <a:rPr lang="ru-RU" sz="1805" dirty="0">
                <a:latin typeface="Arial Narrow" panose="020B0606020202030204" pitchFamily="34" charset="0"/>
              </a:rPr>
              <a:t> к оказанию услуг в рамках ГОМБП и ОСМС, повысит интерес частного капитала во входе на рынок здравоохранения, в т.ч. по ГЧП</a:t>
            </a:r>
          </a:p>
          <a:p>
            <a:pPr marL="627101" indent="-286493">
              <a:lnSpc>
                <a:spcPct val="80000"/>
              </a:lnSpc>
              <a:spcBef>
                <a:spcPts val="602"/>
              </a:spcBef>
              <a:spcAft>
                <a:spcPts val="602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kk-KZ" sz="1805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будет концентрировать медицинские организаций на проведение </a:t>
            </a:r>
            <a:r>
              <a:rPr lang="kk-KZ" sz="1805" u="sng" dirty="0">
                <a:latin typeface="Arial Narrow" panose="020B0606020202030204" pitchFamily="34" charset="0"/>
              </a:rPr>
              <a:t>ПРОФИЛАКТИКИ И РАСШИРЕНИЕ СТАЦИОНАРОЗАМЕЩАЮЩЕЙ ПОМОЩИ</a:t>
            </a:r>
            <a:endParaRPr lang="ru-RU" sz="1805" u="sng" dirty="0">
              <a:latin typeface="Arial Narrow" panose="020B0606020202030204" pitchFamily="34" charset="0"/>
            </a:endParaRPr>
          </a:p>
          <a:p>
            <a:pPr algn="just">
              <a:buSzPct val="130000"/>
            </a:pPr>
            <a:endParaRPr lang="kk-KZ" sz="1604" dirty="0"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buSzPct val="130000"/>
            </a:pPr>
            <a:endParaRPr lang="kk-KZ" sz="1604" dirty="0"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buSzPct val="130000"/>
            </a:pPr>
            <a:endParaRPr lang="kk-KZ" sz="401" dirty="0">
              <a:latin typeface="Arial Narrow" panose="020B0606020202030204" pitchFamily="34" charset="0"/>
              <a:cs typeface="Calibri" pitchFamily="34" charset="0"/>
            </a:endParaRP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ПЕРВИЧНАЯ МЕДИКО-САНИТАРНАЯ ПОМОЩЬ – через подушевой норматив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КОНСУЛЬТАТИВНО-ДИАГНОСТИЧЕСКИЕ УСЛУГИ – через тарифы по видам услуг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СКОРАЯ ПОМОЩЬ – по числу вызовов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/>
            </a:pPr>
            <a:r>
              <a:rPr lang="kk-KZ" sz="1704" dirty="0">
                <a:latin typeface="Arial Narrow" panose="020B0606020202030204" pitchFamily="34" charset="0"/>
              </a:rPr>
              <a:t>ПРИЕМНЫЙ ПОКОЙ (при доставке пациента каретой скорой помощи)</a:t>
            </a:r>
          </a:p>
          <a:p>
            <a:pPr marL="910411" indent="-286493">
              <a:lnSpc>
                <a:spcPct val="80000"/>
              </a:lnSpc>
              <a:buClr>
                <a:srgbClr val="002060"/>
              </a:buClr>
              <a:buSzPct val="82000"/>
              <a:buFont typeface="Arial Narrow" panose="020B0606020202030204" pitchFamily="34" charset="0"/>
              <a:buChar char="−"/>
            </a:pPr>
            <a:r>
              <a:rPr lang="kk-KZ" sz="1704" dirty="0">
                <a:latin typeface="Arial Narrow" panose="020B0606020202030204" pitchFamily="34" charset="0"/>
              </a:rPr>
              <a:t>единый усредненный тариф на расширенные консультации</a:t>
            </a:r>
          </a:p>
          <a:p>
            <a:pPr marL="910411" indent="-286493">
              <a:lnSpc>
                <a:spcPct val="80000"/>
              </a:lnSpc>
              <a:buClr>
                <a:srgbClr val="002060"/>
              </a:buClr>
              <a:buSzPct val="82000"/>
              <a:buFont typeface="Arial Narrow" panose="020B0606020202030204" pitchFamily="34" charset="0"/>
              <a:buChar char="−"/>
            </a:pPr>
            <a:r>
              <a:rPr lang="kk-KZ" sz="1704" dirty="0">
                <a:latin typeface="Arial Narrow" panose="020B0606020202030204" pitchFamily="34" charset="0"/>
              </a:rPr>
              <a:t>67% КЗГ при нахождении пациента в приемном покое не более 24 часов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 startAt="5"/>
            </a:pPr>
            <a:r>
              <a:rPr lang="kk-KZ" sz="1704" dirty="0">
                <a:latin typeface="Arial Narrow" panose="020B0606020202030204" pitchFamily="34" charset="0"/>
              </a:rPr>
              <a:t>СТАЦИОНАРОЗАМЕЩАЮЩАЯ ПОМОЩЬ – 25% КЗГ при больничном стационаре, 17% КЗГ при домовом уходе</a:t>
            </a:r>
          </a:p>
          <a:p>
            <a:pPr marL="343792" indent="-343792">
              <a:lnSpc>
                <a:spcPct val="80000"/>
              </a:lnSpc>
              <a:buClr>
                <a:srgbClr val="002060"/>
              </a:buClr>
              <a:buSzPct val="82000"/>
              <a:buFont typeface="+mj-lt"/>
              <a:buAutoNum type="arabicParenR" startAt="5"/>
            </a:pPr>
            <a:r>
              <a:rPr lang="kk-KZ" sz="1704" dirty="0">
                <a:latin typeface="Arial Narrow" panose="020B0606020202030204" pitchFamily="34" charset="0"/>
              </a:rPr>
              <a:t>СТАЦИОНАРНАЯ ПОМОЩЬ – 100% КЗГ на каждый пролеченный случай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25997" y="4615224"/>
            <a:ext cx="1046781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053296" y="650548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436468" y="6356383"/>
            <a:ext cx="1418492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33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86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128811"/>
            <a:ext cx="12151184" cy="57456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</a:pPr>
            <a:r>
              <a:rPr lang="ru-RU" sz="3600" dirty="0">
                <a:solidFill>
                  <a:prstClr val="black"/>
                </a:solidFill>
              </a:rPr>
              <a:t> </a:t>
            </a:r>
            <a:r>
              <a:rPr lang="kk-KZ" sz="3200" b="1" spc="-5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Оценка качества медицинских услуг</a:t>
            </a:r>
            <a:endParaRPr lang="ru-RU" sz="3200" b="1" spc="-5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75202" y="941071"/>
            <a:ext cx="4859243" cy="30777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ПРЕДЛАГАЕМАЯ СИСТЕМА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4524" y="941069"/>
            <a:ext cx="2718547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ТЕКУЩАЯ СИТУАЦИЯ В РК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8833" y="941070"/>
            <a:ext cx="3297136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04525" y="71840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923071" y="977651"/>
            <a:ext cx="0" cy="57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789119" y="1432724"/>
            <a:ext cx="5193332" cy="5302829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square" anchor="t">
            <a:noAutofit/>
          </a:bodyPr>
          <a:lstStyle/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1. Параметры для оценки качества будут пересмотрены и будут включать: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а) обеспечение безопасности пациентов;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б) клиническая эффективность;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в) экономическая эффективность;</a:t>
            </a:r>
          </a:p>
          <a:p>
            <a:pPr indent="355600"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г) достижение целевых показателей и индикаторов поставщиками медуслуг.</a:t>
            </a:r>
          </a:p>
          <a:p>
            <a:pPr indent="355600" algn="just">
              <a:spcAft>
                <a:spcPts val="400"/>
              </a:spcAft>
              <a:buSzPct val="130000"/>
            </a:pP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2. ККМФД будет осуществлять гос.контроль, в т.ч.: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контроль за соблюдением стандартов в области здравоохранения;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проверка летальных случаев, в т.ч. по запросу ФСМС;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проверка жалоб.</a:t>
            </a:r>
          </a:p>
          <a:p>
            <a:pPr algn="just">
              <a:spcAft>
                <a:spcPts val="400"/>
              </a:spcAft>
              <a:buSzPct val="130000"/>
            </a:pPr>
            <a:endParaRPr lang="kk-KZ" sz="5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3. Фонд будет осуществлять проверку на основании заключенного договора с медорганизацией, в т.ч.: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экспертизу объемов и качества пролеченных случаев;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экспертизу обоснованности назначения ЛС и ИМН;</a:t>
            </a:r>
          </a:p>
          <a:p>
            <a:pPr marL="6286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мониторинг индикаторов конечного результата деятельности поставщиков.</a:t>
            </a:r>
          </a:p>
          <a:p>
            <a:pPr marL="285750" indent="-285750" algn="just">
              <a:spcAft>
                <a:spcPts val="400"/>
              </a:spcAft>
              <a:buSzPct val="130000"/>
              <a:buFont typeface="Arial" panose="020B0604020202020204" pitchFamily="34" charset="0"/>
              <a:buChar char="•"/>
            </a:pPr>
            <a:endParaRPr lang="kk-KZ" sz="4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spcAft>
                <a:spcPts val="400"/>
              </a:spcAft>
              <a:buSzPct val="13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4. По результатам проверок Фонд будет формировать базу данных медицинских организаций, имеющих положительные и отрицательные рейтинги.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0820" y="1432722"/>
            <a:ext cx="2669543" cy="5291928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/>
        </p:spPr>
        <p:txBody>
          <a:bodyPr wrap="square" anchor="t">
            <a:noAutofit/>
          </a:bodyPr>
          <a:lstStyle/>
          <a:p>
            <a:pPr marL="177800" indent="-1778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Параметрами оценки качества пролеченных случаев являются:</a:t>
            </a:r>
          </a:p>
          <a:p>
            <a:pPr indent="3556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а) случаи летальных исходов;</a:t>
            </a:r>
          </a:p>
          <a:p>
            <a:pPr indent="3556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б) жалобы со стороны пациентов;</a:t>
            </a:r>
          </a:p>
          <a:p>
            <a:pPr indent="35560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в) случаи, внесеннные в ИС СУКМУ (соответствие установленным стандартам и правилам).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2. Территориальные департаменты КОМУ проводят экспертизу подлежащих к оплате случаев по результатам 20</a:t>
            </a:r>
            <a:r>
              <a:rPr lang="ru-RU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% выборки дефектов объема и качества.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r>
              <a:rPr lang="ru-RU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3. Контроль качества случаев со смертельным исходом осуществляется ККМФД.</a:t>
            </a: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0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36272" y="1432722"/>
            <a:ext cx="3507407" cy="5291928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/>
        </p:spPr>
        <p:txBody>
          <a:bodyPr wrap="square" anchor="t">
            <a:noAutofit/>
          </a:bodyPr>
          <a:lstStyle/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r>
              <a:rPr lang="kk-KZ" sz="1300" b="1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Литва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. Фонд ОМС не является основным агентом, проверяющим качество, и концентрируется на проверке соответствия установленным стандартам (</a:t>
            </a:r>
            <a:r>
              <a:rPr lang="en-US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=</a:t>
            </a:r>
            <a:r>
              <a:rPr lang="ru-RU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качество процесса)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r>
              <a:rPr lang="kk-KZ" sz="1300" u="sng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Параметры для оценки</a:t>
            </a: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: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Соответствие лицензии медорганизации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Соответствие специальным требованиям (стандарту) для этой медуслуги:  диагноз, примененная диагностическая технология, метод лечения (операция или процедура), участвовавшие специалисты, вспомогательные службы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Соответствие кодирования диагнозов и процедур к стандарту кодирования</a:t>
            </a:r>
          </a:p>
          <a:p>
            <a:pPr marL="285750" indent="-285750"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cs typeface="Calibri" pitchFamily="34" charset="0"/>
              </a:rPr>
              <a:t>При выписке рецептов – соответствие установленным показаниям, дозировке и т.д.</a:t>
            </a: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endParaRPr lang="kk-KZ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lnSpc>
                <a:spcPct val="96000"/>
              </a:lnSpc>
              <a:spcBef>
                <a:spcPct val="20000"/>
              </a:spcBef>
              <a:spcAft>
                <a:spcPts val="600"/>
              </a:spcAft>
              <a:buSzPct val="130000"/>
            </a:pPr>
            <a:endParaRPr lang="ru-RU" sz="1300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6759440" y="939553"/>
            <a:ext cx="0" cy="57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87216" y="6397625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34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668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78498" y="1293060"/>
            <a:ext cx="4508836" cy="54014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/>
            <a:endParaRPr lang="ru-RU" sz="1150" b="1" dirty="0">
              <a:solidFill>
                <a:srgbClr val="1F497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64580" y="1293061"/>
            <a:ext cx="4518731" cy="5401479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buSzPct val="130000"/>
            </a:pPr>
            <a:r>
              <a:rPr lang="ru-RU" sz="1200" b="1" u="sng" dirty="0">
                <a:solidFill>
                  <a:srgbClr val="000000"/>
                </a:solidFill>
                <a:cs typeface="Calibri" pitchFamily="34" charset="0"/>
              </a:rPr>
              <a:t>Литва:</a:t>
            </a:r>
            <a:r>
              <a:rPr lang="ru-RU" sz="1200" b="1" dirty="0">
                <a:solidFill>
                  <a:srgbClr val="000000"/>
                </a:solidFill>
                <a:cs typeface="Calibri" pitchFamily="34" charset="0"/>
              </a:rPr>
              <a:t> </a:t>
            </a:r>
          </a:p>
          <a:p>
            <a:pPr marL="0" lvl="1" algn="just">
              <a:buSzPct val="130000"/>
            </a:pPr>
            <a:endParaRPr lang="ru-RU" sz="600" b="1" dirty="0">
              <a:solidFill>
                <a:srgbClr val="000000"/>
              </a:solidFill>
              <a:cs typeface="Calibri" pitchFamily="34" charset="0"/>
            </a:endParaRPr>
          </a:p>
          <a:p>
            <a:pPr marL="0" lvl="1" algn="just">
              <a:buSzPct val="130000"/>
            </a:pPr>
            <a:r>
              <a:rPr lang="ru-RU" sz="1200" dirty="0">
                <a:solidFill>
                  <a:prstClr val="black"/>
                </a:solidFill>
              </a:rPr>
              <a:t>Существует 2 вида резерва:</a:t>
            </a: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основной (1,5% от поступлений);</a:t>
            </a: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управления риском (остальные средства), (размер не фиксирован, фактически – 3-4%). </a:t>
            </a:r>
            <a:endParaRPr lang="en-US" sz="1200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ru-RU" sz="1100" dirty="0">
                <a:solidFill>
                  <a:prstClr val="black"/>
                </a:solidFill>
              </a:rPr>
              <a:t>Резерв </a:t>
            </a:r>
            <a:r>
              <a:rPr lang="kk-KZ" sz="1100" dirty="0">
                <a:solidFill>
                  <a:prstClr val="black"/>
                </a:solidFill>
              </a:rPr>
              <a:t>формируется </a:t>
            </a:r>
            <a:r>
              <a:rPr lang="ru-RU" sz="1100" dirty="0">
                <a:solidFill>
                  <a:prstClr val="black"/>
                </a:solidFill>
              </a:rPr>
              <a:t>за счет остатка резерва прошлого года, отчислений текущего года и избытка оборотных средств.</a:t>
            </a:r>
          </a:p>
          <a:p>
            <a:pPr algn="just">
              <a:defRPr/>
            </a:pPr>
            <a:endParaRPr lang="ru-RU" sz="1100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ru-RU" sz="1200" b="1" u="sng" dirty="0">
                <a:solidFill>
                  <a:prstClr val="black"/>
                </a:solidFill>
              </a:rPr>
              <a:t>Словакия</a:t>
            </a:r>
            <a:r>
              <a:rPr lang="ru-RU" sz="1200" b="1" i="1" u="sng" dirty="0">
                <a:solidFill>
                  <a:prstClr val="black"/>
                </a:solidFill>
              </a:rPr>
              <a:t>:</a:t>
            </a:r>
            <a:r>
              <a:rPr lang="ru-RU" sz="1200" b="1" dirty="0">
                <a:solidFill>
                  <a:prstClr val="black"/>
                </a:solidFill>
              </a:rPr>
              <a:t>  </a:t>
            </a:r>
          </a:p>
          <a:p>
            <a:pPr algn="just">
              <a:defRPr/>
            </a:pPr>
            <a:endParaRPr lang="ru-RU" sz="600" b="1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ru-RU" sz="1200" i="1" dirty="0">
                <a:solidFill>
                  <a:prstClr val="black"/>
                </a:solidFill>
              </a:rPr>
              <a:t>С</a:t>
            </a:r>
            <a:r>
              <a:rPr lang="ru-RU" sz="1200" dirty="0">
                <a:solidFill>
                  <a:prstClr val="black"/>
                </a:solidFill>
              </a:rPr>
              <a:t>огласно Закона о страховых медицинских организациях и надзору в здравоохранении (§6, п.9):</a:t>
            </a:r>
          </a:p>
          <a:p>
            <a:pPr marL="92075" lvl="1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СМО обязаны формировать технические резервы:</a:t>
            </a:r>
          </a:p>
          <a:p>
            <a:pPr marL="92075" lvl="2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для оплаты МП, которая не была заявлена на отчетную дату;</a:t>
            </a:r>
          </a:p>
          <a:p>
            <a:pPr marL="92075" lvl="2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для оплаты МП, которая была произведена, но не оплачена на отчетную дату;</a:t>
            </a:r>
          </a:p>
          <a:p>
            <a:pPr marL="92075" lvl="2" indent="-8572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для оплаты МП, страхователям из списка ожидающих плановую МП.</a:t>
            </a:r>
          </a:p>
          <a:p>
            <a:pPr marL="93663" lvl="2" algn="just"/>
            <a:r>
              <a:rPr lang="ru-RU" sz="1100" dirty="0">
                <a:solidFill>
                  <a:prstClr val="black"/>
                </a:solidFill>
              </a:rPr>
              <a:t>Резервы формируются при наличии прибыли за финансовый год в размере не менее 20% от прибыли за предыдущий финансовый год, но не более 20% от оплаченного капитала.</a:t>
            </a:r>
          </a:p>
          <a:p>
            <a:pPr marL="93663" lvl="2" algn="just"/>
            <a:endParaRPr lang="ru-RU" sz="1100" dirty="0">
              <a:solidFill>
                <a:prstClr val="black"/>
              </a:solidFill>
            </a:endParaRPr>
          </a:p>
          <a:p>
            <a:pPr lvl="0" algn="just">
              <a:buSzPct val="130000"/>
            </a:pPr>
            <a:r>
              <a:rPr lang="ru-RU" sz="1200" b="1" u="sng" dirty="0">
                <a:solidFill>
                  <a:srgbClr val="000000"/>
                </a:solidFill>
                <a:cs typeface="Calibri" pitchFamily="34" charset="0"/>
              </a:rPr>
              <a:t>Россия:</a:t>
            </a:r>
          </a:p>
          <a:p>
            <a:pPr lvl="0" algn="just">
              <a:buSzPct val="130000"/>
            </a:pPr>
            <a:endParaRPr lang="ru-RU" sz="500" b="1" u="sng" dirty="0">
              <a:solidFill>
                <a:srgbClr val="000000"/>
              </a:solidFill>
              <a:cs typeface="Calibri" pitchFamily="34" charset="0"/>
            </a:endParaRPr>
          </a:p>
          <a:p>
            <a:pPr lvl="0" algn="just">
              <a:buSzPct val="130000"/>
            </a:pPr>
            <a:r>
              <a:rPr lang="ru-RU" sz="1200" dirty="0">
                <a:solidFill>
                  <a:srgbClr val="000000"/>
                </a:solidFill>
                <a:cs typeface="Calibri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Страховая мед.организация формирует следующие резервы: </a:t>
            </a:r>
          </a:p>
          <a:p>
            <a:pPr marL="92075" lvl="1" indent="-9207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резерв оплаты медицинских услуг (РОМУ) - остаток средств, не истраченных на оплату медицинских услуг в текущем периоде;</a:t>
            </a:r>
          </a:p>
          <a:p>
            <a:pPr marL="92075" lvl="1" indent="-9207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запасной резерв (ЗР) (в объеме 4% от поступлений);</a:t>
            </a:r>
          </a:p>
          <a:p>
            <a:pPr marL="92075" lvl="1" indent="-92075" algn="just">
              <a:buFont typeface="Arial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резерв финансирования предупредительных мероприятий (РФПМ) не должен превышать двухнедельного запаса средств на оплату МП.</a:t>
            </a:r>
          </a:p>
          <a:p>
            <a:pPr marL="93663" lvl="2" algn="just"/>
            <a:endParaRPr lang="tr-TR" sz="1100" u="sng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30" y="61098"/>
            <a:ext cx="11178995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R="5080" algn="l"/>
            <a:r>
              <a:rPr lang="ru-RU" sz="3200" spc="-50" dirty="0">
                <a:solidFill>
                  <a:srgbClr val="C00000"/>
                </a:solidFill>
                <a:latin typeface="Calibri" panose="020F0502020204030204" pitchFamily="34" charset="0"/>
              </a:rPr>
              <a:t>Обеспечение финансов</a:t>
            </a:r>
            <a:r>
              <a:rPr lang="en-GB" sz="3200" spc="-50" dirty="0">
                <a:solidFill>
                  <a:srgbClr val="C00000"/>
                </a:solidFill>
                <a:latin typeface="Calibri" panose="020F0502020204030204" pitchFamily="34" charset="0"/>
              </a:rPr>
              <a:t>o</a:t>
            </a:r>
            <a:r>
              <a:rPr lang="ru-RU" sz="3200" spc="-50" dirty="0">
                <a:solidFill>
                  <a:srgbClr val="C00000"/>
                </a:solidFill>
                <a:latin typeface="Calibri" panose="020F0502020204030204" pitchFamily="34" charset="0"/>
              </a:rPr>
              <a:t>й устойчивости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4525" y="785140"/>
            <a:ext cx="271582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ДЕЙСТВУЮЩАЯ СИСТЕМА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74475" y="790582"/>
            <a:ext cx="4508836" cy="33855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white"/>
                </a:solidFill>
                <a:latin typeface="Arial Narrow" panose="020B0606020202030204" pitchFamily="34" charset="0"/>
              </a:rPr>
              <a:t>Международный опыт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107" y="1293739"/>
            <a:ext cx="2677532" cy="4093878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180975" indent="-180975"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</a:rPr>
              <a:t>Согласно Постановлению Правления Национального Банка Республики Казахстан от 06.05.2014 г. № 76, страховые резервы, обязательные для формирования страховой организацией, включают в себя:</a:t>
            </a:r>
          </a:p>
          <a:p>
            <a:pPr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SzPct val="130000"/>
            </a:pPr>
            <a:r>
              <a:rPr lang="ru-RU" sz="1400" dirty="0">
                <a:solidFill>
                  <a:prstClr val="black"/>
                </a:solidFill>
              </a:rPr>
              <a:t>1. Резерв незаработанных премий (РНП) - часть страховой премии, предназначенная для исполнения обязательств по обеспечению предстоящих выплат;</a:t>
            </a:r>
          </a:p>
          <a:p>
            <a:pPr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SzPct val="130000"/>
            </a:pPr>
            <a:r>
              <a:rPr lang="ru-RU" sz="1400" dirty="0">
                <a:solidFill>
                  <a:prstClr val="black"/>
                </a:solidFill>
              </a:rPr>
              <a:t>2. Резервы убытков:</a:t>
            </a:r>
            <a:br>
              <a:rPr lang="ru-RU" sz="1400" dirty="0">
                <a:solidFill>
                  <a:prstClr val="black"/>
                </a:solidFill>
              </a:rPr>
            </a:br>
            <a:r>
              <a:rPr lang="ru-RU" sz="1400" dirty="0">
                <a:solidFill>
                  <a:prstClr val="black"/>
                </a:solidFill>
              </a:rPr>
              <a:t>  2.1) резерв произошедших, но незаявленных убытков (РПНУ)</a:t>
            </a:r>
            <a:br>
              <a:rPr lang="ru-RU" sz="1400" dirty="0">
                <a:solidFill>
                  <a:prstClr val="black"/>
                </a:solidFill>
              </a:rPr>
            </a:br>
            <a:r>
              <a:rPr lang="en-US" sz="1400" dirty="0">
                <a:solidFill>
                  <a:prstClr val="black"/>
                </a:solidFill>
              </a:rPr>
              <a:t> </a:t>
            </a:r>
            <a:r>
              <a:rPr lang="ru-RU" sz="1400" dirty="0">
                <a:solidFill>
                  <a:prstClr val="black"/>
                </a:solidFill>
              </a:rPr>
              <a:t> 2.2) резерв заявленных, но неурегулированных убытков (РЗНУ)</a:t>
            </a:r>
            <a:r>
              <a:rPr lang="ru-RU" sz="1200" dirty="0">
                <a:solidFill>
                  <a:prstClr val="black"/>
                </a:solidFill>
              </a:rPr>
              <a:t/>
            </a:r>
            <a:br>
              <a:rPr lang="ru-RU" sz="1200" dirty="0">
                <a:solidFill>
                  <a:prstClr val="black"/>
                </a:solidFill>
              </a:rPr>
            </a:br>
            <a:endParaRPr lang="ru-RU" sz="120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16252" y="1293061"/>
            <a:ext cx="4097325" cy="5577809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</a:pPr>
            <a:r>
              <a:rPr lang="ru-RU" sz="1400" dirty="0">
                <a:cs typeface="Calibri" pitchFamily="34" charset="0"/>
              </a:rPr>
              <a:t>1. В рамках ОСМС для обеспечения финансовой устойчивости предусматривается:</a:t>
            </a:r>
          </a:p>
          <a:p>
            <a:pPr marL="269875" indent="93663" algn="just"/>
            <a:r>
              <a:rPr lang="ru-RU" sz="1400" dirty="0">
                <a:cs typeface="Calibri" pitchFamily="34" charset="0"/>
              </a:rPr>
              <a:t> а) взносы государства будут осуществляться </a:t>
            </a:r>
            <a:r>
              <a:rPr lang="ru-RU" sz="1400" dirty="0">
                <a:latin typeface="Calibri"/>
              </a:rPr>
              <a:t>от  о</a:t>
            </a:r>
            <a:r>
              <a:rPr lang="ru-RU" sz="1400" dirty="0">
                <a:cs typeface="Calibri" pitchFamily="34" charset="0"/>
              </a:rPr>
              <a:t>фициальной средней зарплаты позапрошлого года (т.е. для 2017 года берётся показатель 2015 г.). Они дают возможность компенсировать государством потерь системы ОСМС в случаях экономического спада.</a:t>
            </a:r>
          </a:p>
          <a:p>
            <a:pPr marL="269875" indent="93663" algn="just"/>
            <a:endParaRPr lang="ru-RU" sz="400" dirty="0">
              <a:cs typeface="Calibri" pitchFamily="34" charset="0"/>
            </a:endParaRPr>
          </a:p>
          <a:p>
            <a:pPr marL="269875" indent="93663" algn="just"/>
            <a:r>
              <a:rPr lang="ru-RU" sz="1400" dirty="0">
                <a:cs typeface="Calibri" pitchFamily="34" charset="0"/>
              </a:rPr>
              <a:t>б) инвестирование на стандартный набор финансовых инструментов через Национальный банк;</a:t>
            </a:r>
          </a:p>
          <a:p>
            <a:pPr marL="269875" indent="93663"/>
            <a:endParaRPr lang="ru-RU" sz="400" dirty="0">
              <a:cs typeface="Calibri" pitchFamily="34" charset="0"/>
            </a:endParaRPr>
          </a:p>
          <a:p>
            <a:pPr marL="269875" lvl="0" indent="9366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tabLst>
                <a:tab pos="-13970" algn="l"/>
              </a:tabLst>
            </a:pPr>
            <a:r>
              <a:rPr lang="ru-RU" sz="1400" dirty="0">
                <a:cs typeface="Calibri" pitchFamily="34" charset="0"/>
              </a:rPr>
              <a:t> в) предлагается формировать следующие резервы:</a:t>
            </a:r>
          </a:p>
          <a:p>
            <a:pPr marL="539750" lvl="1" indent="-17621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cs typeface="Calibri" pitchFamily="34" charset="0"/>
              </a:rPr>
              <a:t>ежемесячный неинвестируемый неснижаемый остаток в объеме не менее 50 млрд.тенге;</a:t>
            </a:r>
          </a:p>
          <a:p>
            <a:pPr marL="539750" lvl="1" indent="-17621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cs typeface="Calibri" pitchFamily="34" charset="0"/>
              </a:rPr>
              <a:t>резервы на покрытие непредвиденных расходов в размере 3% от объема взносов и отчислений в Фонд СМС;</a:t>
            </a:r>
          </a:p>
          <a:p>
            <a:pPr marL="539750" lvl="1" indent="-176213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  <a:buFont typeface="Arial" panose="020B0604020202020204" pitchFamily="34" charset="0"/>
              <a:buChar char="•"/>
            </a:pPr>
            <a:r>
              <a:rPr lang="ru-RU" sz="1400" dirty="0">
                <a:cs typeface="Calibri" pitchFamily="34" charset="0"/>
              </a:rPr>
              <a:t>оборотные средства для покрытия ежемесячных счет-фактур, представленных за текущий месяц, после 25-го числа, а также в случаях превышения объема представленных услуг  по сравнению с объемом, указанном в договоре.</a:t>
            </a:r>
          </a:p>
          <a:p>
            <a:pPr marL="180975" lvl="1" algn="just">
              <a:lnSpc>
                <a:spcPct val="96000"/>
              </a:lnSpc>
              <a:spcBef>
                <a:spcPts val="220"/>
              </a:spcBef>
              <a:spcAft>
                <a:spcPts val="300"/>
              </a:spcAft>
              <a:buSzPct val="130000"/>
            </a:pPr>
            <a:endParaRPr lang="ru-RU" sz="1400" i="1" dirty="0">
              <a:cs typeface="Calibr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25376" y="6384770"/>
            <a:ext cx="7620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35</a:t>
            </a:fld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04525" y="71840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816362" y="790582"/>
            <a:ext cx="4158761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ПРЕДЛАГАЕМАЯ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41234055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46" y="35852"/>
            <a:ext cx="10515600" cy="532089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R="5080" algn="l"/>
            <a:r>
              <a:rPr lang="ru-RU" sz="3200" b="1" spc="-50" dirty="0" smtClean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Обеспечение прозрачности и подотчетности обществу</a:t>
            </a:r>
            <a:endParaRPr lang="lt-LT" sz="3200" b="1" spc="-50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283" y="840503"/>
            <a:ext cx="11805140" cy="6166967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Ежедневный мониторинг поступлений взносов и средств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Ежемесячный мониторинг оказанных медицинских услуг</a:t>
            </a:r>
            <a:endParaRPr lang="lt-LT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Предоставление в уполномоченные органы стандартных отчетов об использовании средств (МЗСР, МФ, Правительству, Счетному Комитету)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Публикация ежегодного годового отчета для общественности (короткий в газетах, подробный на вебсайте и в отдельном издании СМИ)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Ведение вебсайта ФСМС, на котором размещается: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Стратегические документы ФСМС (стратегия развития на 5 лет, план развития на краткосрочный период, годовой план)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Информация застрахованным: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общая </a:t>
            </a:r>
            <a:r>
              <a:rPr lang="lt-LT" dirty="0"/>
              <a:t>(</a:t>
            </a:r>
            <a:r>
              <a:rPr lang="ru-RU" dirty="0"/>
              <a:t>права, обязанности, возможности, новости, условия оказания, тарифы и т.д.)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индивидуальная через личный кабинет - отчетность ФСМС пациенту как плательщику взносов и потребителю услуг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Информация поставщикам (НПА; правила закупа;</a:t>
            </a:r>
            <a:r>
              <a:rPr lang="lt-LT" dirty="0"/>
              <a:t> </a:t>
            </a:r>
            <a:r>
              <a:rPr lang="ru-RU" dirty="0"/>
              <a:t>тарифы; содержание договоров с поставщиками, включая финансовые данные; результаты контроля поставщиков; разные планы – закупа и контроля)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Результаты разных анализов, обзоров и исследований в области оказания медицинской помощи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Публикация рейтингов поставщиков (вебсайт, газеты)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Регулярные и целевые встречи с заинтересованными сторонами (представителями поставщиков, организаций пациентов) для обсуждения проблемных вопросов или планируемых новшеств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053296" y="735984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92846" y="6373966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36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53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98938" y="44624"/>
            <a:ext cx="11746524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Сравнение действующей и предлагаемой модели: основные функции</a:t>
            </a:r>
            <a:endParaRPr lang="tr-TR" sz="2800" b="1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095891" y="6364656"/>
            <a:ext cx="785447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37</a:t>
            </a:fld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177606"/>
              </p:ext>
            </p:extLst>
          </p:nvPr>
        </p:nvGraphicFramePr>
        <p:xfrm>
          <a:off x="583224" y="725791"/>
          <a:ext cx="10770576" cy="5525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0192">
                  <a:extLst>
                    <a:ext uri="{9D8B030D-6E8A-4147-A177-3AD203B41FA5}">
                      <a16:colId xmlns="" xmlns:a16="http://schemas.microsoft.com/office/drawing/2014/main" val="936335766"/>
                    </a:ext>
                  </a:extLst>
                </a:gridCol>
                <a:gridCol w="3590192">
                  <a:extLst>
                    <a:ext uri="{9D8B030D-6E8A-4147-A177-3AD203B41FA5}">
                      <a16:colId xmlns="" xmlns:a16="http://schemas.microsoft.com/office/drawing/2014/main" val="476598394"/>
                    </a:ext>
                  </a:extLst>
                </a:gridCol>
                <a:gridCol w="3590192">
                  <a:extLst>
                    <a:ext uri="{9D8B030D-6E8A-4147-A177-3AD203B41FA5}">
                      <a16:colId xmlns="" xmlns:a16="http://schemas.microsoft.com/office/drawing/2014/main" val="824860327"/>
                    </a:ext>
                  </a:extLst>
                </a:gridCol>
              </a:tblGrid>
              <a:tr h="87719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Основные функции</a:t>
                      </a:r>
                      <a:endParaRPr lang="lt-L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Действующая</a:t>
                      </a:r>
                      <a:r>
                        <a:rPr lang="ru-RU" sz="2000" baseline="0" dirty="0">
                          <a:latin typeface="+mj-lt"/>
                        </a:rPr>
                        <a:t> модель</a:t>
                      </a:r>
                      <a:endParaRPr lang="lt-L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Предлагаемая модель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62627036"/>
                  </a:ext>
                </a:extLst>
              </a:tr>
              <a:tr h="69333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Формирование пакетов медуслуг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МЗСР</a:t>
                      </a:r>
                      <a:endParaRPr lang="lt-LT" sz="2000" dirty="0">
                        <a:latin typeface="+mj-lt"/>
                      </a:endParaRPr>
                    </a:p>
                    <a:p>
                      <a:pPr algn="ctr"/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МЗСР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6564884"/>
                  </a:ext>
                </a:extLst>
              </a:tr>
              <a:tr h="81957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Сбор средств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Средства республиканского и местных</a:t>
                      </a:r>
                      <a:r>
                        <a:rPr lang="ru-RU" sz="2000" baseline="0" dirty="0">
                          <a:latin typeface="+mj-lt"/>
                        </a:rPr>
                        <a:t> бюджетов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n w="0">
                            <a:noFill/>
                          </a:ln>
                          <a:solidFill>
                            <a:prstClr val="black"/>
                          </a:solidFill>
                          <a:latin typeface="+mj-lt"/>
                          <a:cs typeface="Arial" panose="020B0604020202020204" pitchFamily="34" charset="0"/>
                        </a:rPr>
                        <a:t>КГД МФ РК,</a:t>
                      </a:r>
                    </a:p>
                    <a:p>
                      <a:pPr algn="ctr"/>
                      <a:r>
                        <a:rPr lang="ru-RU" sz="2000" dirty="0">
                          <a:ln w="0">
                            <a:noFill/>
                          </a:ln>
                          <a:solidFill>
                            <a:prstClr val="black"/>
                          </a:solidFill>
                          <a:latin typeface="+mj-lt"/>
                          <a:cs typeface="Arial" panose="020B0604020202020204" pitchFamily="34" charset="0"/>
                        </a:rPr>
                        <a:t>Госкорпорация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7208146"/>
                  </a:ext>
                </a:extLst>
              </a:tr>
              <a:tr h="708236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Прогнозирование</a:t>
                      </a:r>
                      <a:r>
                        <a:rPr lang="ru-RU" sz="2000" baseline="0" dirty="0">
                          <a:latin typeface="+mj-lt"/>
                        </a:rPr>
                        <a:t> доходов и расходов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МЗСР,</a:t>
                      </a:r>
                      <a:endParaRPr lang="lt-LT" sz="2000" dirty="0">
                        <a:latin typeface="+mj-lt"/>
                      </a:endParaRP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КОМУ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ФСМС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7721831"/>
                  </a:ext>
                </a:extLst>
              </a:tr>
              <a:tr h="87719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Контрактирование</a:t>
                      </a:r>
                      <a:r>
                        <a:rPr lang="ru-RU" sz="2000" baseline="0" dirty="0">
                          <a:latin typeface="+mj-lt"/>
                        </a:rPr>
                        <a:t> медуслуг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КОМУ,</a:t>
                      </a: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местные органы власти (возмещение)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ФСМС</a:t>
                      </a: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(стратегическая закупка)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9675981"/>
                  </a:ext>
                </a:extLst>
              </a:tr>
              <a:tr h="712538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Обеспечение качества медуслуг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ККМФД, КОМУ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ККМФД,</a:t>
                      </a:r>
                      <a:r>
                        <a:rPr lang="ru-RU" sz="2000" baseline="0" dirty="0">
                          <a:latin typeface="+mj-lt"/>
                        </a:rPr>
                        <a:t> ФСМС, ОКК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8552258"/>
                  </a:ext>
                </a:extLst>
              </a:tr>
              <a:tr h="69333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Обеспечение финансовой устойчивости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МЗСР,</a:t>
                      </a:r>
                      <a:endParaRPr lang="lt-LT" sz="2000" dirty="0">
                        <a:latin typeface="+mj-lt"/>
                      </a:endParaRPr>
                    </a:p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КОМУ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j-lt"/>
                        </a:rPr>
                        <a:t>ФСМС</a:t>
                      </a:r>
                      <a:endParaRPr lang="lt-LT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4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01504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698" name="Группа 1"/>
          <p:cNvGrpSpPr>
            <a:grpSpLocks/>
          </p:cNvGrpSpPr>
          <p:nvPr/>
        </p:nvGrpSpPr>
        <p:grpSpPr bwMode="auto">
          <a:xfrm>
            <a:off x="414452" y="1029698"/>
            <a:ext cx="10971585" cy="4947898"/>
            <a:chOff x="107505" y="970676"/>
            <a:chExt cx="8820585" cy="4866353"/>
          </a:xfrm>
        </p:grpSpPr>
        <p:sp>
          <p:nvSpPr>
            <p:cNvPr id="5" name="TextBox 28"/>
            <p:cNvSpPr txBox="1">
              <a:spLocks/>
            </p:cNvSpPr>
            <p:nvPr>
              <p:custDataLst>
                <p:tags r:id="rId1"/>
              </p:custDataLst>
            </p:nvPr>
          </p:nvSpPr>
          <p:spPr bwMode="gray">
            <a:xfrm>
              <a:off x="2109514" y="983335"/>
              <a:ext cx="2586260" cy="73060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Развитие системы общественного здравоохранения</a:t>
              </a:r>
            </a:p>
          </p:txBody>
        </p:sp>
        <p:sp>
          <p:nvSpPr>
            <p:cNvPr id="10" name="TextBox 28"/>
            <p:cNvSpPr txBox="1">
              <a:spLocks/>
            </p:cNvSpPr>
            <p:nvPr>
              <p:custDataLst>
                <p:tags r:id="rId2"/>
              </p:custDataLst>
            </p:nvPr>
          </p:nvSpPr>
          <p:spPr bwMode="gray">
            <a:xfrm>
              <a:off x="2106339" y="1813401"/>
              <a:ext cx="2592611" cy="98197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Совершенствование профилактики и управления заболеваниями</a:t>
              </a:r>
            </a:p>
          </p:txBody>
        </p:sp>
        <p:sp>
          <p:nvSpPr>
            <p:cNvPr id="15" name="TextBox 28"/>
            <p:cNvSpPr txBox="1">
              <a:spLocks/>
            </p:cNvSpPr>
            <p:nvPr>
              <p:custDataLst>
                <p:tags r:id="rId3"/>
              </p:custDataLst>
            </p:nvPr>
          </p:nvSpPr>
          <p:spPr bwMode="gray">
            <a:xfrm>
              <a:off x="2113482" y="4059094"/>
              <a:ext cx="2592611" cy="176140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Повышение эффективности использования ресурсов и совершенствование инфраструктуры отрасли</a:t>
              </a:r>
            </a:p>
          </p:txBody>
        </p:sp>
        <p:sp>
          <p:nvSpPr>
            <p:cNvPr id="33" name="AutoShape 14"/>
            <p:cNvSpPr>
              <a:spLocks noChangeArrowheads="1"/>
            </p:cNvSpPr>
            <p:nvPr/>
          </p:nvSpPr>
          <p:spPr bwMode="gray">
            <a:xfrm rot="5400000">
              <a:off x="4460609" y="2220842"/>
              <a:ext cx="937092" cy="215919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38" name="AutoShape 14"/>
            <p:cNvSpPr>
              <a:spLocks noChangeArrowheads="1"/>
            </p:cNvSpPr>
            <p:nvPr/>
          </p:nvSpPr>
          <p:spPr bwMode="gray">
            <a:xfrm rot="5400000">
              <a:off x="4412752" y="3305216"/>
              <a:ext cx="1005370" cy="209936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42" name="AutoShape 14"/>
            <p:cNvSpPr>
              <a:spLocks noChangeArrowheads="1"/>
            </p:cNvSpPr>
            <p:nvPr/>
          </p:nvSpPr>
          <p:spPr bwMode="gray">
            <a:xfrm rot="5400000">
              <a:off x="4098923" y="4787171"/>
              <a:ext cx="1669175" cy="246084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5076484" y="986952"/>
              <a:ext cx="3851606" cy="72698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/>
            <a:lstStyle/>
            <a:p>
              <a:pPr marL="541338" lvl="1" indent="-541338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1.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Создание службы общественного здравоохранения (СОЗ) и развитие межсекторального взаимодействия;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076484" y="2902071"/>
              <a:ext cx="3838905" cy="101079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/>
            <a:lstStyle/>
            <a:p>
              <a:pPr marL="539750" lvl="1" indent="-539750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4.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Управление качеством медицинской помощи и создание Объединенной Комиссии по качеству; </a:t>
              </a:r>
            </a:p>
            <a:p>
              <a:pPr marL="539750" lvl="1" indent="-539750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5.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Развитие менеджмента и корпоративного управления в здравоохранении;</a:t>
              </a:r>
              <a:endParaRPr lang="ru-RU" sz="1600" i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082041" y="4075625"/>
              <a:ext cx="3827791" cy="176140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anchor="ctr"/>
            <a:lstStyle/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6.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Эффективное управление человеческими ресурсами;</a:t>
              </a:r>
            </a:p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7.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Реализация национальной политики лекарственного обеспечения;</a:t>
              </a:r>
            </a:p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8.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Повышение эффективности оснащения мед. оборудованием; </a:t>
              </a:r>
            </a:p>
            <a:p>
              <a:pPr marL="539750" lvl="1" indent="-539750">
                <a:spcBef>
                  <a:spcPts val="200"/>
                </a:spcBef>
                <a:defRPr/>
              </a:pPr>
              <a:r>
                <a:rPr lang="ru-RU" sz="1400" b="1" kern="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9. </a:t>
              </a:r>
              <a:r>
                <a:rPr lang="ru-RU" sz="1400" kern="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Развитие инфраструктуры здравоохранения на основе ГЧП</a:t>
              </a: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107505" y="983335"/>
              <a:ext cx="1881349" cy="4853694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600" kern="0" dirty="0">
                  <a:solidFill>
                    <a:prstClr val="black"/>
                  </a:solidFill>
                </a:rPr>
                <a:t>Внедрение обязательного социального медицинского страхования в стране будет происходить в комплексе с другими реформами, охватывающими основные направления Государственной программы развития здравоохранения </a:t>
              </a:r>
              <a:r>
                <a:rPr lang="ru-RU" sz="1600" dirty="0"/>
                <a:t>РК «Денсаулық» на 2016-2019 гг. </a:t>
              </a:r>
            </a:p>
          </p:txBody>
        </p:sp>
        <p:sp>
          <p:nvSpPr>
            <p:cNvPr id="17" name="TextBox 28"/>
            <p:cNvSpPr txBox="1">
              <a:spLocks/>
            </p:cNvSpPr>
            <p:nvPr>
              <p:custDataLst>
                <p:tags r:id="rId4"/>
              </p:custDataLst>
            </p:nvPr>
          </p:nvSpPr>
          <p:spPr bwMode="gray">
            <a:xfrm>
              <a:off x="2106339" y="2907497"/>
              <a:ext cx="2592611" cy="100536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175">
              <a:solidFill>
                <a:schemeClr val="tx2">
                  <a:lumMod val="10000"/>
                  <a:lumOff val="9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6000"/>
                </a:lnSpc>
                <a:tabLst>
                  <a:tab pos="-22225" algn="l"/>
                  <a:tab pos="540385" algn="l"/>
                </a:tabLst>
                <a:defRPr/>
              </a:pPr>
              <a:r>
                <a:rPr lang="ru-RU" sz="1400" dirty="0">
                  <a:solidFill>
                    <a:prstClr val="white"/>
                  </a:solidFill>
                </a:rPr>
                <a:t>Повышение эффективности управления и финансирования системы здравоохранения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076484" y="1813401"/>
              <a:ext cx="3851606" cy="98197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/>
            <a:lstStyle/>
            <a:p>
              <a:pPr marL="541338" lvl="1" indent="-541338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2. 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Приоритетное развитие первичной медицинской помощи (ПМСП);</a:t>
              </a:r>
            </a:p>
            <a:p>
              <a:pPr marL="541338" lvl="1" indent="-541338">
                <a:spcBef>
                  <a:spcPts val="300"/>
                </a:spcBef>
                <a:defRPr/>
              </a:pPr>
              <a:r>
                <a:rPr lang="ru-RU" sz="1400" b="1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Шаг 3. </a:t>
              </a:r>
              <a:r>
                <a:rPr lang="ru-RU" sz="1400" cap="all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И</a:t>
              </a:r>
              <a:r>
                <a:rPr lang="ru-RU" sz="14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нтеграция всех уровней медицинской помощи вокруг интересов пациента;</a:t>
              </a:r>
              <a:endParaRPr lang="ru-RU" sz="1600" i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1" name="AutoShape 14"/>
            <p:cNvSpPr>
              <a:spLocks noChangeArrowheads="1"/>
            </p:cNvSpPr>
            <p:nvPr/>
          </p:nvSpPr>
          <p:spPr bwMode="gray">
            <a:xfrm rot="5400000">
              <a:off x="4537680" y="1233554"/>
              <a:ext cx="743262" cy="217506"/>
            </a:xfrm>
            <a:prstGeom prst="triangle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120" tIns="45563" rIns="91120" bIns="45563" anchor="ctr"/>
            <a:lstStyle/>
            <a:p>
              <a:pPr marL="512495" indent="-512495" defTabSz="909662">
                <a:spcBef>
                  <a:spcPct val="20000"/>
                </a:spcBef>
                <a:defRPr/>
              </a:pPr>
              <a:endParaRPr lang="ru-RU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280828" y="129043"/>
            <a:ext cx="9821534" cy="6512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Внедрение ОСМС осуществляется в комплексе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с дальнейшим развитием системы здравоохранения Казахстана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22614" y="870438"/>
            <a:ext cx="11869386" cy="3113"/>
          </a:xfrm>
          <a:prstGeom prst="line">
            <a:avLst/>
          </a:prstGeom>
          <a:ln w="127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2368" y="6086080"/>
            <a:ext cx="10893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ctr"/>
            <a:r>
              <a:rPr lang="ru-RU" sz="1500" b="1" dirty="0">
                <a:latin typeface="+mj-lt"/>
              </a:rPr>
              <a:t>Реализация совместного со Всемирным Банком нового проекта «Социальное медицинское страхование: повышение доступности, качества, экономической эффективности и финансовой защиты» на 2016-2020 гг. обеспечит  устойчивое  развитие ОСМС в Казахстане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1466993" y="6488292"/>
            <a:ext cx="638974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t>38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6857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808" y="32412"/>
            <a:ext cx="11843238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altLang="ru-RU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Качественные изменения в оказании медицинской помощи в системе ОСМС в РК</a:t>
            </a:r>
            <a:endParaRPr lang="en-GB" altLang="ru-RU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56715" y="705843"/>
            <a:ext cx="4693453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845" y="705843"/>
            <a:ext cx="509552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1" name="Прямоугольник 10"/>
          <p:cNvSpPr/>
          <p:nvPr/>
        </p:nvSpPr>
        <p:spPr>
          <a:xfrm>
            <a:off x="1205222" y="2285095"/>
            <a:ext cx="36385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УВЕЛИЧЕНИЕ ЗАРАБОТНЫХ ПЛАТ ВРАЧЕЙ</a:t>
            </a:r>
            <a:endParaRPr lang="ru-RU" sz="1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1087" y="705843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191400" y="705844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4" name="TextBox 13"/>
          <p:cNvSpPr txBox="1"/>
          <p:nvPr/>
        </p:nvSpPr>
        <p:spPr>
          <a:xfrm>
            <a:off x="466546" y="62054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092573" y="772030"/>
            <a:ext cx="50929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ПМСП: РАСШИРЕНИЕ АМБУЛАТОРНОГО ЛЕКАРСТВЕННОГО ОБЕСПЕЧЕНИЯ</a:t>
            </a:r>
            <a:endParaRPr lang="ru-RU" sz="1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81002" y="705842"/>
            <a:ext cx="5369167" cy="60249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17" name="Прямоугольник 16"/>
          <p:cNvSpPr/>
          <p:nvPr/>
        </p:nvSpPr>
        <p:spPr>
          <a:xfrm>
            <a:off x="6082875" y="705842"/>
            <a:ext cx="5769156" cy="602494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1087" y="2220654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0" name="TextBox 19"/>
          <p:cNvSpPr txBox="1"/>
          <p:nvPr/>
        </p:nvSpPr>
        <p:spPr>
          <a:xfrm>
            <a:off x="485874" y="211870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96845" y="2219581"/>
            <a:ext cx="508672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82600" y="2219582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3" name="Прямоугольник 22"/>
          <p:cNvSpPr/>
          <p:nvPr/>
        </p:nvSpPr>
        <p:spPr>
          <a:xfrm>
            <a:off x="1063440" y="766007"/>
            <a:ext cx="46213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ПМСП: УВЕЛИЧЕНИЕ ЧИСЛА ВРАЧЕЙ ОБЩЕЙ ПРАКТИКИ</a:t>
            </a:r>
            <a:endParaRPr lang="ru-RU" sz="1200" dirty="0"/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21343" y="1137082"/>
            <a:ext cx="5355253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ЧИСЛЕННОСТЬ ВРАЧЕЙ ОБЩЕЙ ПРАКТИКИ УВЕЛИЧИТСЯ В 1,8 РАЗА</a:t>
            </a:r>
            <a:endParaRPr lang="ru-RU" sz="1200" b="1" u="sng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Это позволит перейти на стандарты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СТРАН ОЭСР, КОТОРЫЕ СОСТАВЛЯЮТ                 1 500 НАСЕЛЕНИЯ НА 1 ВРАЧА </a:t>
            </a:r>
            <a:r>
              <a:rPr lang="ru-RU" sz="1200" dirty="0">
                <a:latin typeface="Arial Narrow" panose="020B0606020202030204" pitchFamily="34" charset="0"/>
              </a:rPr>
              <a:t>общей практики, в</a:t>
            </a:r>
            <a:r>
              <a:rPr lang="ru-RU" sz="1200" i="1" dirty="0">
                <a:latin typeface="Arial Narrow" panose="020B0606020202030204" pitchFamily="34" charset="0"/>
              </a:rPr>
              <a:t> РК - 2140 человек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289658" y="62054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sz="32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75778" y="2094435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sz="3200" dirty="0"/>
              <a:t>4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176683" y="2291589"/>
            <a:ext cx="485475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/>
              <a:t>РАСШИРЕНИЕ УСЛУГ ПО РЕАБИЛИТАЦИИ</a:t>
            </a:r>
            <a:endParaRPr lang="ru-RU" sz="1300" dirty="0"/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6114790" y="1121877"/>
            <a:ext cx="5737241" cy="1087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предполагается увеличение расходов на амбулаторное лекарственное обеспечение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НА ДУШУ НАСЕЛЕНИЯ С 46 </a:t>
            </a:r>
            <a:r>
              <a:rPr lang="en-US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$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 РК ДО 180</a:t>
            </a:r>
            <a:r>
              <a:rPr lang="en-US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$</a:t>
            </a:r>
            <a:endParaRPr lang="ru-RU" sz="1200" b="1" u="sng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Покрытие дефицита и увеличение (пересмотр) категорий лиц по действующим обязательствам, расширение АЛО для широкого круга лиц по часто встречающимся заболеваниям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Объект 2"/>
          <p:cNvSpPr txBox="1">
            <a:spLocks/>
          </p:cNvSpPr>
          <p:nvPr/>
        </p:nvSpPr>
        <p:spPr>
          <a:xfrm>
            <a:off x="6124672" y="2651628"/>
            <a:ext cx="5739928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для охвата увеличенной численности населения предполагается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УВЕЛИЧИТЬ КОЛИЧЕСТВО ВРАЧЕЙ, СРЕДНИХ И МЛАДШИХ МЕД. РАБОТНИКОВ ДО 65 ТЫС. ЧЕЛОВЕК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предполагается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УВЕЛИЧЕНИЕ РАСХОДОВ НА ОБЕСПЕЧЕНИЕ ЛЕКАРСТВАМИ</a:t>
            </a:r>
            <a:r>
              <a:rPr lang="ru-RU" sz="1200" dirty="0">
                <a:latin typeface="Arial Narrow" panose="020B0606020202030204" pitchFamily="34" charset="0"/>
              </a:rPr>
              <a:t> в стационаре на душу населения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НА 19%</a:t>
            </a: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388572" y="2651628"/>
            <a:ext cx="5361597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К 2030 году предполагается увеличение заработных плат врачей </a:t>
            </a:r>
            <a:r>
              <a:rPr lang="ru-RU" sz="1200" b="1" u="sng" dirty="0">
                <a:solidFill>
                  <a:schemeClr val="tx2"/>
                </a:solidFill>
                <a:latin typeface="Arial Narrow" panose="020B0606020202030204" pitchFamily="34" charset="0"/>
              </a:rPr>
              <a:t>в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2,5 РАЗА </a:t>
            </a:r>
            <a:r>
              <a:rPr lang="ru-RU" sz="1200" dirty="0">
                <a:latin typeface="Arial Narrow" panose="020B0606020202030204" pitchFamily="34" charset="0"/>
              </a:rPr>
              <a:t>в реальном выражении, других медицинских работников в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1,4-2 РАЗА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Расчеты произведены с учетом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ДОСТИЖЕНИЯ К 2030 ГОДУ СОПОСТАВИМОГО С ОЭСР ПОКАЗАТЕЛЯ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26928" y="2226794"/>
            <a:ext cx="4723240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300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56716" y="3862608"/>
            <a:ext cx="4693452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096845" y="3862608"/>
            <a:ext cx="5095525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21343" y="4402977"/>
            <a:ext cx="5328826" cy="108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Clr>
                <a:srgbClr val="002060"/>
              </a:buClr>
              <a:buNone/>
            </a:pPr>
            <a:r>
              <a:rPr lang="ru-RU" sz="1200" dirty="0">
                <a:latin typeface="Arial Narrow" panose="020B0606020202030204" pitchFamily="34" charset="0"/>
              </a:rPr>
              <a:t>Для достижения показателей, сопоставимых со странами ОЭСР, предполагается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УВЕЛИЧИТЬ</a:t>
            </a:r>
          </a:p>
          <a:p>
            <a:pPr marL="180975" indent="-180975" algn="just">
              <a:spcBef>
                <a:spcPts val="600"/>
              </a:spcBef>
              <a:buClr>
                <a:srgbClr val="002060"/>
              </a:buClr>
            </a:pP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ЧИСЛЕННОСТЬ СРЕДНИХ И МЛАДШИХ МЕД. РАБОТНИКОВ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>
                <a:latin typeface="Arial Narrow" panose="020B0606020202030204" pitchFamily="34" charset="0"/>
              </a:rPr>
              <a:t>до 7 800 человек</a:t>
            </a:r>
          </a:p>
          <a:p>
            <a:pPr marL="180975" indent="-180975"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КОЭФФИЦИЕНТ ОБЕСПЕЧЕННОСТИ КОЙКАМИ </a:t>
            </a:r>
            <a:r>
              <a:rPr lang="ru-RU" sz="1200" b="1" u="sng" dirty="0">
                <a:latin typeface="Arial Narrow" panose="020B0606020202030204" pitchFamily="34" charset="0"/>
              </a:rPr>
              <a:t>-</a:t>
            </a:r>
            <a:r>
              <a:rPr lang="ru-RU" sz="1200" dirty="0">
                <a:latin typeface="Arial Narrow" panose="020B0606020202030204" pitchFamily="34" charset="0"/>
              </a:rPr>
              <a:t> с 0,03 до 0,4 на 1000 человек населения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51613" y="3889489"/>
            <a:ext cx="411716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/>
              <a:t>РАСШИРЕНИЕ ПАЛЛИАТИВНОЙ ПОМОЩИ </a:t>
            </a:r>
          </a:p>
          <a:p>
            <a:pPr algn="ctr"/>
            <a:r>
              <a:rPr lang="ru-RU" sz="1300" b="1" spc="-100" dirty="0"/>
              <a:t>И СЕСТРИНСКОГО УХОДА </a:t>
            </a:r>
            <a:endParaRPr lang="ru-RU" sz="1300" spc="-100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91087" y="3862608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1191401" y="3862609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42" name="TextBox 41"/>
          <p:cNvSpPr txBox="1"/>
          <p:nvPr/>
        </p:nvSpPr>
        <p:spPr>
          <a:xfrm>
            <a:off x="489581" y="377555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81002" y="3862608"/>
            <a:ext cx="5369167" cy="28681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44" name="Прямоугольник 43"/>
          <p:cNvSpPr/>
          <p:nvPr/>
        </p:nvSpPr>
        <p:spPr>
          <a:xfrm>
            <a:off x="6096847" y="3857769"/>
            <a:ext cx="5755184" cy="287301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/>
          </a:p>
        </p:txBody>
      </p:sp>
      <p:sp>
        <p:nvSpPr>
          <p:cNvPr id="45" name="TextBox 44"/>
          <p:cNvSpPr txBox="1"/>
          <p:nvPr/>
        </p:nvSpPr>
        <p:spPr>
          <a:xfrm>
            <a:off x="11315752" y="374876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082875" y="3899963"/>
            <a:ext cx="509595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/>
              <a:t>ВКЛЮЧЕНИЕ В ТАРИФ АМОРТИЗАЦИИ</a:t>
            </a:r>
            <a:endParaRPr lang="ru-RU" sz="1300" dirty="0"/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6133390" y="4276927"/>
            <a:ext cx="5718641" cy="1145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Arial Narrow" panose="020B0606020202030204" pitchFamily="34" charset="0"/>
              </a:rPr>
              <a:t>Амортизацию предполагается </a:t>
            </a:r>
            <a:r>
              <a:rPr lang="ru-RU" sz="14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ВКЛЮЧИТЬ В ТАРИФ С 2018 ГОДА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Arial Narrow" panose="020B0606020202030204" pitchFamily="34" charset="0"/>
              </a:rPr>
              <a:t>Включение амортизации в тариф обусловлено необходимостью </a:t>
            </a:r>
            <a:r>
              <a:rPr lang="ru-RU" sz="14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ВЫРОВНЯТЬ КОНКУРЕНТНУЮ СРЕДУ</a:t>
            </a:r>
            <a:r>
              <a:rPr lang="ru-RU" sz="1400" dirty="0">
                <a:latin typeface="Arial Narrow" panose="020B0606020202030204" pitchFamily="34" charset="0"/>
              </a:rPr>
              <a:t> для частных поставщиков медицинских услуг, а также для обеспечения качества медицинских услуг</a:t>
            </a:r>
          </a:p>
        </p:txBody>
      </p:sp>
      <p:sp>
        <p:nvSpPr>
          <p:cNvPr id="54" name="Номер слайда 2"/>
          <p:cNvSpPr txBox="1">
            <a:spLocks/>
          </p:cNvSpPr>
          <p:nvPr/>
        </p:nvSpPr>
        <p:spPr>
          <a:xfrm>
            <a:off x="8040688" y="8120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5C68B6-61C2-468F-89AB-4B9F7531AA68}" type="slidenum">
              <a:rPr lang="ru-RU" sz="1100"/>
              <a:pPr/>
              <a:t>39</a:t>
            </a:fld>
            <a:endParaRPr lang="ru-RU" sz="1100" dirty="0"/>
          </a:p>
        </p:txBody>
      </p:sp>
      <p:sp>
        <p:nvSpPr>
          <p:cNvPr id="55" name="Номер слайда 7"/>
          <p:cNvSpPr txBox="1">
            <a:spLocks/>
          </p:cNvSpPr>
          <p:nvPr/>
        </p:nvSpPr>
        <p:spPr>
          <a:xfrm>
            <a:off x="8527526" y="82572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1371EE-3237-4F55-A6D9-09B4F1FDFC0F}" type="slidenum">
              <a:rPr lang="ru-RU" sz="1100"/>
              <a:pPr/>
              <a:t>39</a:t>
            </a:fld>
            <a:endParaRPr lang="ru-RU" sz="1100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027424" y="5600614"/>
            <a:ext cx="472274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092575" y="5591822"/>
            <a:ext cx="5091497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59" name="Прямоугольник 58"/>
          <p:cNvSpPr/>
          <p:nvPr/>
        </p:nvSpPr>
        <p:spPr>
          <a:xfrm>
            <a:off x="915101" y="5618702"/>
            <a:ext cx="411716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/>
              <a:t>ВТМУ: ОБЕСПЕЧЕНИЕ ДОСТУПНОСТИ МЕДИЦИНСКИХ УСЛУГ</a:t>
            </a:r>
            <a:endParaRPr lang="ru-RU" sz="1300" spc="-100" dirty="0"/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54575" y="5591822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11175311" y="5591823"/>
            <a:ext cx="680992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62" name="TextBox 61"/>
          <p:cNvSpPr txBox="1"/>
          <p:nvPr/>
        </p:nvSpPr>
        <p:spPr>
          <a:xfrm>
            <a:off x="505386" y="550652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315752" y="550652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6176683" y="5629176"/>
            <a:ext cx="499171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/>
              <a:t>ПМСП: ОБЕСПЕЧЕНИЕ ДОСТУПНОСТИ МЕДИЦИНСКИХ УСЛУГ</a:t>
            </a:r>
          </a:p>
        </p:txBody>
      </p:sp>
      <p:sp>
        <p:nvSpPr>
          <p:cNvPr id="67" name="Объект 2"/>
          <p:cNvSpPr txBox="1">
            <a:spLocks/>
          </p:cNvSpPr>
          <p:nvPr/>
        </p:nvSpPr>
        <p:spPr>
          <a:xfrm>
            <a:off x="6096878" y="6006142"/>
            <a:ext cx="5755153" cy="70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Предполагается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РАСШИРИТЬ ОБЪЕМ МЕДИЦИНСКИХ УСЛУГ </a:t>
            </a:r>
            <a:r>
              <a:rPr lang="ru-RU" sz="1200" dirty="0">
                <a:latin typeface="Arial Narrow" panose="020B0606020202030204" pitchFamily="34" charset="0"/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68" name="Объект 2"/>
          <p:cNvSpPr txBox="1">
            <a:spLocks/>
          </p:cNvSpPr>
          <p:nvPr/>
        </p:nvSpPr>
        <p:spPr>
          <a:xfrm>
            <a:off x="394449" y="6023870"/>
            <a:ext cx="5355720" cy="70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 Narrow" panose="020B0606020202030204" pitchFamily="34" charset="0"/>
              </a:rPr>
              <a:t>Предполагается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РАСШИРИТЬ ОБЪЕМ МЕДИЦИНСКИХ УСЛУГ </a:t>
            </a:r>
            <a:r>
              <a:rPr lang="ru-RU" sz="1200" dirty="0">
                <a:latin typeface="Arial Narrow" panose="020B0606020202030204" pitchFamily="34" charset="0"/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15110" y="6463593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1600" smtClean="0">
                <a:solidFill>
                  <a:schemeClr val="tx1"/>
                </a:solidFill>
              </a:rPr>
              <a:pPr/>
              <a:t>39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1220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53800" y="6357993"/>
            <a:ext cx="652592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pSp>
        <p:nvGrpSpPr>
          <p:cNvPr id="114" name="Группа 113"/>
          <p:cNvGrpSpPr/>
          <p:nvPr/>
        </p:nvGrpSpPr>
        <p:grpSpPr>
          <a:xfrm>
            <a:off x="9220014" y="1994949"/>
            <a:ext cx="2518722" cy="3643793"/>
            <a:chOff x="7843862" y="1864741"/>
            <a:chExt cx="3079155" cy="4672144"/>
          </a:xfrm>
        </p:grpSpPr>
        <p:grpSp>
          <p:nvGrpSpPr>
            <p:cNvPr id="55" name="Группа 54"/>
            <p:cNvGrpSpPr/>
            <p:nvPr/>
          </p:nvGrpSpPr>
          <p:grpSpPr>
            <a:xfrm>
              <a:off x="7843862" y="1864741"/>
              <a:ext cx="3079155" cy="3334153"/>
              <a:chOff x="5845729" y="1952641"/>
              <a:chExt cx="3079155" cy="3334153"/>
            </a:xfrm>
          </p:grpSpPr>
          <p:cxnSp>
            <p:nvCxnSpPr>
              <p:cNvPr id="7" name="Прямая со стрелкой 6"/>
              <p:cNvCxnSpPr/>
              <p:nvPr/>
            </p:nvCxnSpPr>
            <p:spPr>
              <a:xfrm>
                <a:off x="8348128" y="3598333"/>
                <a:ext cx="0" cy="1328460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5845730" y="1952641"/>
                <a:ext cx="3079154" cy="580483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Местные бюджеты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(области,  гг.Астана и Алматы)</a:t>
                </a:r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5845729" y="2913206"/>
                <a:ext cx="3079155" cy="685127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Специализированные и прочие организации здравоохранения</a:t>
                </a:r>
              </a:p>
            </p:txBody>
          </p:sp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5845729" y="3801700"/>
                <a:ext cx="1091670" cy="409466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Область</a:t>
                </a:r>
                <a:endPara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43" name="Скругленный прямоугольник 42"/>
              <p:cNvSpPr/>
              <p:nvPr/>
            </p:nvSpPr>
            <p:spPr>
              <a:xfrm>
                <a:off x="6821793" y="4299121"/>
                <a:ext cx="1120870" cy="359942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Город</a:t>
                </a:r>
                <a:endPara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44" name="Скругленный прямоугольник 43"/>
              <p:cNvSpPr/>
              <p:nvPr/>
            </p:nvSpPr>
            <p:spPr>
              <a:xfrm>
                <a:off x="7804014" y="4926852"/>
                <a:ext cx="1120870" cy="359942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Район</a:t>
                </a:r>
                <a:endPara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48" name="Прямая со стрелкой 47"/>
              <p:cNvCxnSpPr/>
              <p:nvPr/>
            </p:nvCxnSpPr>
            <p:spPr>
              <a:xfrm flipH="1">
                <a:off x="7365294" y="3598333"/>
                <a:ext cx="3079" cy="700788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/>
              <p:nvPr/>
            </p:nvCxnSpPr>
            <p:spPr>
              <a:xfrm>
                <a:off x="6324600" y="3598333"/>
                <a:ext cx="6052" cy="206862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 стрелкой 53"/>
              <p:cNvCxnSpPr/>
              <p:nvPr/>
            </p:nvCxnSpPr>
            <p:spPr>
              <a:xfrm flipH="1">
                <a:off x="7371017" y="2547655"/>
                <a:ext cx="5863" cy="368457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Группа 86"/>
            <p:cNvGrpSpPr/>
            <p:nvPr/>
          </p:nvGrpSpPr>
          <p:grpSpPr>
            <a:xfrm>
              <a:off x="7843862" y="5687795"/>
              <a:ext cx="972278" cy="849090"/>
              <a:chOff x="613553" y="4811596"/>
              <a:chExt cx="1416200" cy="1380182"/>
            </a:xfrm>
          </p:grpSpPr>
          <p:pic>
            <p:nvPicPr>
              <p:cNvPr id="88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9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90" name="Группа 89"/>
            <p:cNvGrpSpPr/>
            <p:nvPr/>
          </p:nvGrpSpPr>
          <p:grpSpPr>
            <a:xfrm>
              <a:off x="8925497" y="5687795"/>
              <a:ext cx="972278" cy="849090"/>
              <a:chOff x="613553" y="4811596"/>
              <a:chExt cx="1416200" cy="1380182"/>
            </a:xfrm>
          </p:grpSpPr>
          <p:pic>
            <p:nvPicPr>
              <p:cNvPr id="91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92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93" name="Группа 92"/>
            <p:cNvGrpSpPr/>
            <p:nvPr/>
          </p:nvGrpSpPr>
          <p:grpSpPr>
            <a:xfrm>
              <a:off x="9940796" y="5687795"/>
              <a:ext cx="972278" cy="849090"/>
              <a:chOff x="613553" y="4811596"/>
              <a:chExt cx="1416200" cy="1380182"/>
            </a:xfrm>
          </p:grpSpPr>
          <p:pic>
            <p:nvPicPr>
              <p:cNvPr id="94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95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sp>
          <p:nvSpPr>
            <p:cNvPr id="96" name="Стрелка вниз 95"/>
            <p:cNvSpPr/>
            <p:nvPr/>
          </p:nvSpPr>
          <p:spPr>
            <a:xfrm>
              <a:off x="8245219" y="4391163"/>
              <a:ext cx="288956" cy="130722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Стрелка вниз 96"/>
            <p:cNvSpPr/>
            <p:nvPr/>
          </p:nvSpPr>
          <p:spPr>
            <a:xfrm>
              <a:off x="9199534" y="4777791"/>
              <a:ext cx="288956" cy="920592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Стрелка вниз 97"/>
            <p:cNvSpPr/>
            <p:nvPr/>
          </p:nvSpPr>
          <p:spPr>
            <a:xfrm>
              <a:off x="10244910" y="5283254"/>
              <a:ext cx="288956" cy="415129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4061819" y="1986190"/>
            <a:ext cx="4485550" cy="3613944"/>
            <a:chOff x="519087" y="1876368"/>
            <a:chExt cx="5329288" cy="4644272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893270" y="1876368"/>
              <a:ext cx="4955105" cy="3209889"/>
              <a:chOff x="287471" y="1964267"/>
              <a:chExt cx="4955105" cy="3209889"/>
            </a:xfrm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287471" y="1964267"/>
                <a:ext cx="4955105" cy="58338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Республиканский бюджет</a:t>
                </a:r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293075" y="2913206"/>
                <a:ext cx="3381458" cy="490394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ЕНСЗ (КОМУ)</a:t>
                </a:r>
              </a:p>
            </p:txBody>
          </p:sp>
          <p:cxnSp>
            <p:nvCxnSpPr>
              <p:cNvPr id="17" name="Прямая со стрелкой 16"/>
              <p:cNvCxnSpPr/>
              <p:nvPr/>
            </p:nvCxnSpPr>
            <p:spPr>
              <a:xfrm>
                <a:off x="861185" y="3403600"/>
                <a:ext cx="0" cy="268063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>
                <a:endCxn id="10" idx="0"/>
              </p:cNvCxnSpPr>
              <p:nvPr/>
            </p:nvCxnSpPr>
            <p:spPr>
              <a:xfrm flipH="1">
                <a:off x="1983804" y="2544749"/>
                <a:ext cx="5863" cy="368457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Скругленный прямоугольник 21"/>
              <p:cNvSpPr/>
              <p:nvPr/>
            </p:nvSpPr>
            <p:spPr>
              <a:xfrm>
                <a:off x="287471" y="3671331"/>
                <a:ext cx="122003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Республиканские </a:t>
                </a:r>
                <a:r>
                  <a:rPr kumimoji="0" lang="ru-RU" sz="900" b="1" i="0" u="none" strike="noStrike" kern="0" cap="none" spc="0" normalizeH="0" baseline="0" noProof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мед.организации</a:t>
                </a:r>
                <a:endParaRPr kumimoji="0" lang="ru-RU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2230370" y="3851165"/>
                <a:ext cx="119016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Областные </a:t>
                </a:r>
                <a:r>
                  <a:rPr kumimoji="0" lang="ru-RU" sz="900" b="1" i="0" u="none" strike="noStrike" kern="0" cap="none" spc="0" normalizeH="0" baseline="0" noProof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мед.организации</a:t>
                </a:r>
                <a:endParaRPr kumimoji="0" lang="ru-RU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707941" y="4299062"/>
                <a:ext cx="119016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Городские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мед.организации</a:t>
                </a:r>
                <a:endParaRPr kumimoji="0" lang="ru-RU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1645128" y="4814156"/>
                <a:ext cx="1190164" cy="3600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Районные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мед.организации</a:t>
                </a:r>
                <a:endParaRPr kumimoji="0" lang="ru-RU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31" name="Прямая со стрелкой 30"/>
              <p:cNvCxnSpPr>
                <a:endCxn id="27" idx="0"/>
              </p:cNvCxnSpPr>
              <p:nvPr/>
            </p:nvCxnSpPr>
            <p:spPr>
              <a:xfrm>
                <a:off x="2825452" y="3403268"/>
                <a:ext cx="0" cy="447897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/>
              <p:nvPr/>
            </p:nvCxnSpPr>
            <p:spPr>
              <a:xfrm>
                <a:off x="1634069" y="3403268"/>
                <a:ext cx="6052" cy="895794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/>
              <p:nvPr/>
            </p:nvCxnSpPr>
            <p:spPr>
              <a:xfrm>
                <a:off x="2099366" y="3442792"/>
                <a:ext cx="0" cy="1371364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Скругленный прямоугольник 36"/>
              <p:cNvSpPr/>
              <p:nvPr/>
            </p:nvSpPr>
            <p:spPr>
              <a:xfrm>
                <a:off x="3667776" y="3671331"/>
                <a:ext cx="1574800" cy="92623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76809" tIns="38405" rIns="76809" bIns="38405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Республиканские организации здравоохранения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</a:rPr>
                  <a:t>(ЗОЖ, кровь, спец.МО и прочие)</a:t>
                </a:r>
              </a:p>
            </p:txBody>
          </p:sp>
          <p:cxnSp>
            <p:nvCxnSpPr>
              <p:cNvPr id="39" name="Прямая со стрелкой 38"/>
              <p:cNvCxnSpPr>
                <a:endCxn id="37" idx="0"/>
              </p:cNvCxnSpPr>
              <p:nvPr/>
            </p:nvCxnSpPr>
            <p:spPr>
              <a:xfrm>
                <a:off x="4451447" y="2544916"/>
                <a:ext cx="3729" cy="1126415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Группа 77"/>
            <p:cNvGrpSpPr/>
            <p:nvPr/>
          </p:nvGrpSpPr>
          <p:grpSpPr>
            <a:xfrm>
              <a:off x="519087" y="5649586"/>
              <a:ext cx="972278" cy="849090"/>
              <a:chOff x="613553" y="4811596"/>
              <a:chExt cx="1416200" cy="1380182"/>
            </a:xfrm>
          </p:grpSpPr>
          <p:pic>
            <p:nvPicPr>
              <p:cNvPr id="79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0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81" name="Группа 80"/>
            <p:cNvGrpSpPr/>
            <p:nvPr/>
          </p:nvGrpSpPr>
          <p:grpSpPr>
            <a:xfrm>
              <a:off x="1544686" y="5669811"/>
              <a:ext cx="972278" cy="849090"/>
              <a:chOff x="613553" y="4811596"/>
              <a:chExt cx="1416200" cy="1380182"/>
            </a:xfrm>
          </p:grpSpPr>
          <p:pic>
            <p:nvPicPr>
              <p:cNvPr id="82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3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84" name="Группа 83"/>
            <p:cNvGrpSpPr/>
            <p:nvPr/>
          </p:nvGrpSpPr>
          <p:grpSpPr>
            <a:xfrm>
              <a:off x="2592534" y="5669811"/>
              <a:ext cx="972278" cy="849090"/>
              <a:chOff x="613553" y="4811596"/>
              <a:chExt cx="1416200" cy="1380182"/>
            </a:xfrm>
          </p:grpSpPr>
          <p:pic>
            <p:nvPicPr>
              <p:cNvPr id="85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86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grpSp>
          <p:nvGrpSpPr>
            <p:cNvPr id="99" name="Группа 98"/>
            <p:cNvGrpSpPr/>
            <p:nvPr/>
          </p:nvGrpSpPr>
          <p:grpSpPr>
            <a:xfrm>
              <a:off x="4634882" y="5669811"/>
              <a:ext cx="972278" cy="849090"/>
              <a:chOff x="613553" y="4811596"/>
              <a:chExt cx="1416200" cy="1380182"/>
            </a:xfrm>
          </p:grpSpPr>
          <p:pic>
            <p:nvPicPr>
              <p:cNvPr id="100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101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sp>
          <p:nvSpPr>
            <p:cNvPr id="102" name="Стрелка вниз 101"/>
            <p:cNvSpPr/>
            <p:nvPr/>
          </p:nvSpPr>
          <p:spPr>
            <a:xfrm>
              <a:off x="4926517" y="4644687"/>
              <a:ext cx="288956" cy="1043108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Стрелка вниз 102"/>
            <p:cNvSpPr/>
            <p:nvPr/>
          </p:nvSpPr>
          <p:spPr>
            <a:xfrm>
              <a:off x="3627347" y="4211163"/>
              <a:ext cx="288956" cy="1476632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Стрелка вниз 103"/>
            <p:cNvSpPr/>
            <p:nvPr/>
          </p:nvSpPr>
          <p:spPr>
            <a:xfrm>
              <a:off x="1012434" y="4006636"/>
              <a:ext cx="288956" cy="168116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Стрелка вниз 104"/>
            <p:cNvSpPr/>
            <p:nvPr/>
          </p:nvSpPr>
          <p:spPr>
            <a:xfrm>
              <a:off x="1862997" y="4644687"/>
              <a:ext cx="288956" cy="1053695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6" name="Группа 105"/>
            <p:cNvGrpSpPr/>
            <p:nvPr/>
          </p:nvGrpSpPr>
          <p:grpSpPr>
            <a:xfrm>
              <a:off x="3600069" y="5671550"/>
              <a:ext cx="972278" cy="849090"/>
              <a:chOff x="613553" y="4811596"/>
              <a:chExt cx="1416200" cy="1380182"/>
            </a:xfrm>
          </p:grpSpPr>
          <p:pic>
            <p:nvPicPr>
              <p:cNvPr id="107" name="Picture 3" descr="C:\Documents and Settings\kaliyeva\Рабочий стол\seniors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13553" y="4811596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108" name="Picture 2" descr="C:\Documents and Settings\kaliyeva\Рабочий стол\family blu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910097" y="5072122"/>
                <a:ext cx="1119656" cy="1119656"/>
              </a:xfrm>
              <a:prstGeom prst="rect">
                <a:avLst/>
              </a:prstGeom>
              <a:noFill/>
            </p:spPr>
          </p:pic>
        </p:grpSp>
        <p:sp>
          <p:nvSpPr>
            <p:cNvPr id="109" name="Стрелка вниз 108"/>
            <p:cNvSpPr/>
            <p:nvPr/>
          </p:nvSpPr>
          <p:spPr>
            <a:xfrm>
              <a:off x="2713560" y="5198895"/>
              <a:ext cx="288956" cy="502112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4621962" y="5732396"/>
            <a:ext cx="3755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население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654362" y="5734350"/>
            <a:ext cx="3755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население</a:t>
            </a:r>
          </a:p>
        </p:txBody>
      </p:sp>
      <p:sp>
        <p:nvSpPr>
          <p:cNvPr id="68" name="Заголовок 1"/>
          <p:cNvSpPr>
            <a:spLocks noGrp="1"/>
          </p:cNvSpPr>
          <p:nvPr>
            <p:ph type="title"/>
          </p:nvPr>
        </p:nvSpPr>
        <p:spPr>
          <a:xfrm>
            <a:off x="42216" y="-22551"/>
            <a:ext cx="9500375" cy="705729"/>
          </a:xfrm>
        </p:spPr>
        <p:txBody>
          <a:bodyPr>
            <a:noAutofit/>
          </a:bodyPr>
          <a:lstStyle/>
          <a:p>
            <a:pPr marR="5080" algn="l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Ключевые проблемы системы</a:t>
            </a:r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570" y="716468"/>
            <a:ext cx="7413379" cy="664522"/>
          </a:xfrm>
          <a:prstGeom prst="rect">
            <a:avLst/>
          </a:prstGeom>
        </p:spPr>
      </p:pic>
      <p:cxnSp>
        <p:nvCxnSpPr>
          <p:cNvPr id="74" name="Прямая соединительная линия 73"/>
          <p:cNvCxnSpPr/>
          <p:nvPr/>
        </p:nvCxnSpPr>
        <p:spPr>
          <a:xfrm>
            <a:off x="3889464" y="1531680"/>
            <a:ext cx="14428" cy="4539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173379" y="1414279"/>
            <a:ext cx="3730513" cy="4443537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noAutofit/>
          </a:bodyPr>
          <a:lstStyle/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Фрагментация потоков финансовых средств </a:t>
            </a:r>
          </a:p>
          <a:p>
            <a:pPr marL="266700"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ru-RU" sz="200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(РБ, местные бюджеты</a:t>
            </a:r>
            <a:r>
              <a:rPr kumimoji="0" lang="ru-RU" sz="200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):</a:t>
            </a:r>
          </a:p>
          <a:p>
            <a:pPr marL="4556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ru-RU" sz="20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разные правила финансирования в регионах (АПП по КПН, стационар по ЕНСЗ, СЗЗ в местном бюджете);</a:t>
            </a:r>
          </a:p>
          <a:p>
            <a:pPr marL="455613" marR="0" lvl="0" indent="-1762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неравномерная доступность населения к медицинской помощи  при СЗЗ (финансирование из местного бюджета осуществляется в зависимости от их возможностей).</a:t>
            </a: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8970256" y="2061624"/>
            <a:ext cx="1358" cy="3862867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1880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157735" y="0"/>
            <a:ext cx="8229600" cy="6540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R="5080"/>
            <a:r>
              <a:rPr lang="ru-RU" altLang="ru-RU" sz="3200" b="1" spc="-5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Ожидаемые результаты</a:t>
            </a:r>
            <a:endParaRPr lang="en-US" altLang="ru-RU" sz="3200" b="1" spc="-50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4108" y="817919"/>
            <a:ext cx="10928837" cy="5888781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800" b="1" u="sng" dirty="0">
                <a:cs typeface="Arial" pitchFamily="34" charset="0"/>
              </a:rPr>
              <a:t>ДЛЯ НАСЕЛЕНИЯ</a:t>
            </a:r>
            <a:endParaRPr lang="ru-RU" sz="1800" u="sng" dirty="0"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Доступность качественной медицинской помощи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Система здравоохранения, способная отвечать потребностям населения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Улучшение здоровья, увеличение продолжительности жизни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Расширение амбулаторно-лекарственного обеспечения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600" dirty="0">
                <a:cs typeface="Arial" pitchFamily="34" charset="0"/>
              </a:rPr>
              <a:t>Снижение уровня неформальных платежей на здравоохранение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endParaRPr lang="ru-RU" sz="1600" dirty="0"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600" b="1" u="sng" dirty="0">
                <a:cs typeface="Arial" pitchFamily="34" charset="0"/>
              </a:rPr>
              <a:t>ДЛЯ ГОСУДАРСТВА</a:t>
            </a:r>
            <a:endParaRPr lang="ru-RU" sz="1600" u="sng" dirty="0"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Универсальный/всеобщий </a:t>
            </a:r>
            <a:r>
              <a:rPr lang="ru-RU" sz="1400" b="1" dirty="0">
                <a:cs typeface="Arial" pitchFamily="34" charset="0"/>
              </a:rPr>
              <a:t>охват</a:t>
            </a:r>
            <a:r>
              <a:rPr lang="ru-RU" sz="1400" dirty="0">
                <a:cs typeface="Arial" pitchFamily="34" charset="0"/>
              </a:rPr>
              <a:t> медицинской помощью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b="1" dirty="0">
                <a:cs typeface="Arial" pitchFamily="34" charset="0"/>
              </a:rPr>
              <a:t>Солидарная</a:t>
            </a:r>
            <a:r>
              <a:rPr lang="ru-RU" sz="1400" dirty="0">
                <a:cs typeface="Arial" pitchFamily="34" charset="0"/>
              </a:rPr>
              <a:t> ответственность граждан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b="1" dirty="0">
                <a:cs typeface="Arial" pitchFamily="34" charset="0"/>
              </a:rPr>
              <a:t>Финансово-устойчивая система </a:t>
            </a:r>
            <a:r>
              <a:rPr lang="ru-RU" sz="1400" dirty="0">
                <a:cs typeface="Arial" pitchFamily="34" charset="0"/>
              </a:rPr>
              <a:t>здравоохранения, позволяющая сбалансировать объемы потребления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Совершенствование </a:t>
            </a:r>
            <a:r>
              <a:rPr lang="ru-RU" sz="1400" b="1" dirty="0">
                <a:cs typeface="Arial" pitchFamily="34" charset="0"/>
              </a:rPr>
              <a:t>рыночных</a:t>
            </a:r>
            <a:r>
              <a:rPr lang="ru-RU" sz="1400" dirty="0">
                <a:cs typeface="Arial" pitchFamily="34" charset="0"/>
              </a:rPr>
              <a:t> механизмов здравоохранения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b="1" dirty="0">
                <a:cs typeface="Arial" pitchFamily="34" charset="0"/>
              </a:rPr>
              <a:t>Стимулы</a:t>
            </a:r>
            <a:r>
              <a:rPr lang="ru-RU" sz="1400" dirty="0">
                <a:cs typeface="Arial" pitchFamily="34" charset="0"/>
              </a:rPr>
              <a:t> для развития частного здравоохранения и </a:t>
            </a:r>
            <a:r>
              <a:rPr lang="ru-RU" sz="1400" b="1" dirty="0">
                <a:cs typeface="Arial" pitchFamily="34" charset="0"/>
              </a:rPr>
              <a:t>индустрии здравоохранения </a:t>
            </a:r>
            <a:r>
              <a:rPr lang="ru-RU" sz="1400" i="1" dirty="0">
                <a:cs typeface="Arial" pitchFamily="34" charset="0"/>
              </a:rPr>
              <a:t>(дополнительные </a:t>
            </a:r>
            <a:r>
              <a:rPr lang="ru-RU" sz="1400" b="1" i="1" dirty="0">
                <a:cs typeface="Arial" pitchFamily="34" charset="0"/>
              </a:rPr>
              <a:t>рабочие места </a:t>
            </a:r>
            <a:r>
              <a:rPr lang="ru-RU" sz="1400" i="1" dirty="0">
                <a:cs typeface="Arial" pitchFamily="34" charset="0"/>
              </a:rPr>
              <a:t>и технологии)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Повышение эффективности использования финансовых ресурсов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Подотчетность перед обществом по использованию ресурсов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5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500" dirty="0"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600" b="1" u="sng" dirty="0">
                <a:cs typeface="Arial" pitchFamily="34" charset="0"/>
              </a:rPr>
              <a:t>ДЛЯ ПОСТАВЩИКОВ</a:t>
            </a:r>
            <a:r>
              <a:rPr lang="en-US" sz="1600" dirty="0">
                <a:cs typeface="Arial" pitchFamily="34" charset="0"/>
              </a:rPr>
              <a:t>	</a:t>
            </a:r>
            <a:endParaRPr lang="ru-RU" sz="1600" dirty="0"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Стабильность финансирования в соответствии с эффективностью деятельности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Стимуляция к внедрению новых корпоративных методов управления и менеджмента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Совершенствование системы оплаты труда: возможность получать конкурентоспособную заработную плату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Внедрение новых медицинских технологий. Ориентированность на конечный результат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Своевременное обновление основных средств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400" dirty="0">
                <a:cs typeface="Arial" pitchFamily="34" charset="0"/>
              </a:rPr>
              <a:t>Развитие информационных технологий</a:t>
            </a:r>
            <a:endParaRPr lang="en-US" sz="1400" dirty="0"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053296" y="735984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1600" smtClean="0">
                <a:solidFill>
                  <a:schemeClr val="tx1"/>
                </a:solidFill>
              </a:rPr>
              <a:pPr/>
              <a:t>40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9467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114813" y="1608744"/>
            <a:ext cx="0" cy="52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40232" y="2107041"/>
            <a:ext cx="37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Низкая эффективность медицинских организаций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2899" y="3685574"/>
            <a:ext cx="121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59919" y="5647495"/>
            <a:ext cx="37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Низкий уровень качества услуг и компетенции системы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307479" y="5494110"/>
            <a:ext cx="7524513" cy="969496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3038" marR="0" lvl="0" indent="-173038" algn="just" defTabSz="9144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Диспропорция видов медработников: «много врачей, мало медсестер».</a:t>
            </a:r>
            <a:r>
              <a:rPr kumimoji="0" lang="ru-RU" sz="13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 РК врачей - в 4-5 раз больше, чем в США, средних медработников - в 3 раза меньше, чем в США (в течение 2005-2014 гг.</a:t>
            </a:r>
            <a:r>
              <a:rPr kumimoji="0" lang="ru-RU" sz="13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разрыв сохраняется)</a:t>
            </a:r>
          </a:p>
          <a:p>
            <a:pPr marL="173038" marR="0" lvl="0" indent="-173038" algn="just" defTabSz="9144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Низкое качество кадров: недоверие к компетенции, образованию медработников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 Отток пациентов в ближнее и дальнее зарубежье, внутренний медицинский туризм (в Астану, Алматы)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35463" y="3929663"/>
            <a:ext cx="37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Слабая тарифная политика и непрозрачное распределение средств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0" y="5399650"/>
            <a:ext cx="121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42209" y="644837"/>
            <a:ext cx="6480000" cy="468000"/>
            <a:chOff x="502920" y="50824"/>
            <a:chExt cx="7040880" cy="442800"/>
          </a:xfrm>
          <a:solidFill>
            <a:schemeClr val="bg2">
              <a:lumMod val="50000"/>
            </a:schemeClr>
          </a:solidFill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02920" y="50824"/>
              <a:ext cx="7040880" cy="442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24536" y="72440"/>
              <a:ext cx="6997648" cy="3995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129" tIns="0" rIns="266129" bIns="0" numCol="1" spcCol="1270" anchor="ctr" anchorCtr="0">
              <a:noAutofit/>
            </a:bodyPr>
            <a:lstStyle/>
            <a:p>
              <a:pPr marL="358775" marR="0" lvl="0" indent="-358775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+mj-lt"/>
                <a:buAutoNum type="arabicPeriod" startAt="3"/>
                <a:tabLst/>
                <a:defRPr/>
              </a:pPr>
              <a:r>
                <a:rPr kumimoji="0" lang="ru-RU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Неэффективное управление системой</a:t>
              </a:r>
            </a:p>
          </p:txBody>
        </p:sp>
      </p:grp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42216" y="-34126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Ключевые проблемы системы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07471" y="3848650"/>
            <a:ext cx="7524512" cy="142090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3038" marR="0" lvl="0" indent="-1730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Слабая доказательная база</a:t>
            </a:r>
            <a:r>
              <a:rPr kumimoji="0" lang="ru-RU" sz="13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вследствие отсутствия базы данных о фактических затратах медицинских организаций для расчета тарифов;</a:t>
            </a:r>
          </a:p>
          <a:p>
            <a:pPr marL="173038" marR="0" lvl="0" indent="-1730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Неадекватная затратам</a:t>
            </a:r>
            <a:r>
              <a:rPr kumimoji="0" lang="ru-RU" sz="13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структура тарифов, 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не учитывающая капитальные затраты и амортизационные отчисления, затраты на обслуживание медицинских и ИТ технологий, стоимость финансовых услуг;</a:t>
            </a:r>
          </a:p>
          <a:p>
            <a:pPr marL="173038" marR="0" lvl="0" indent="-17303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3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Неадекватность тарифного регулирования компенсируется жестким контролем объемов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, что создает выраженный дисбаланс между уровнями медицинской помощи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468002" y="1686441"/>
            <a:ext cx="2364049" cy="1744067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Около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65%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зданий эксплуатируются более 30 лет;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Средний физический износ медтехники -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35%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;</a:t>
            </a:r>
          </a:p>
          <a:p>
            <a:pPr marL="176213" marR="0" lvl="0" indent="-17621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Соответственно -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высокие капитальные и операцион-ные затраты</a:t>
            </a:r>
            <a:r>
              <a: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 на достижение результатов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4453465" y="1275900"/>
            <a:ext cx="4572000" cy="2432624"/>
            <a:chOff x="4453466" y="1250500"/>
            <a:chExt cx="4572000" cy="2432624"/>
          </a:xfrm>
        </p:grpSpPr>
        <p:graphicFrame>
          <p:nvGraphicFramePr>
            <p:cNvPr id="38" name="Диаграмма 37"/>
            <p:cNvGraphicFramePr>
              <a:graphicFrameLocks/>
            </p:cNvGraphicFramePr>
            <p:nvPr>
              <p:extLst/>
            </p:nvPr>
          </p:nvGraphicFramePr>
          <p:xfrm>
            <a:off x="4453466" y="1250500"/>
            <a:ext cx="4572000" cy="24326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5062225" y="2961706"/>
              <a:ext cx="414867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АО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454122" y="1972695"/>
              <a:ext cx="375253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ПХВ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60309" y="1730655"/>
              <a:ext cx="405792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k-KZ" sz="800" b="1" kern="0" dirty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КГКП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2477" y="2657775"/>
              <a:ext cx="299360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ГУ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34882" y="2889670"/>
              <a:ext cx="299360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ГУ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84033" y="2691141"/>
              <a:ext cx="404760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КГКП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571003" y="2532989"/>
              <a:ext cx="375253" cy="2154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ПХВ</a:t>
              </a:r>
              <a:endPara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778375" y="6516983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0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633147"/>
              </p:ext>
            </p:extLst>
          </p:nvPr>
        </p:nvGraphicFramePr>
        <p:xfrm>
          <a:off x="1111169" y="1036036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6940" y="600"/>
            <a:ext cx="9500375" cy="70572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Основные системные риски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018571" y="84494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030147" y="5486391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25036" y="5671643"/>
            <a:ext cx="11192719" cy="769441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Существующие ключевые проблемы и ожидаемые системные риски требуют кардинального  пересмотра модели системы здравоохранения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709784" y="6492875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2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878306"/>
            <a:ext cx="1440000" cy="10101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Примеры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360" y="2167162"/>
            <a:ext cx="1440000" cy="36295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Механизм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163764" y="1383454"/>
            <a:ext cx="2976331" cy="791078"/>
            <a:chOff x="1683234" y="1733774"/>
            <a:chExt cx="2232248" cy="791078"/>
          </a:xfrm>
        </p:grpSpPr>
        <p:sp>
          <p:nvSpPr>
            <p:cNvPr id="8" name="TextBox 7"/>
            <p:cNvSpPr txBox="1"/>
            <p:nvPr/>
          </p:nvSpPr>
          <p:spPr>
            <a:xfrm>
              <a:off x="1683234" y="1733774"/>
              <a:ext cx="22322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Государственная </a:t>
              </a:r>
            </a:p>
          </p:txBody>
        </p:sp>
        <p:pic>
          <p:nvPicPr>
            <p:cNvPr id="1026" name="Picture 2" descr="C:\Users\Margo\Desktop\скачанные файлы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1" y="2172314"/>
              <a:ext cx="537495" cy="345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Margo\Desktop\скачанные файлы (1)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2261531" y="2172314"/>
              <a:ext cx="480112" cy="3525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Margo\Desktop\скачанные файлы (2)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7287" y="2172315"/>
              <a:ext cx="465814" cy="349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Margo\Desktop\скачанные файлы (3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2606" y="2173848"/>
              <a:ext cx="488454" cy="343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Группа 12"/>
          <p:cNvGrpSpPr/>
          <p:nvPr/>
        </p:nvGrpSpPr>
        <p:grpSpPr>
          <a:xfrm>
            <a:off x="5266063" y="1428294"/>
            <a:ext cx="3752473" cy="746239"/>
            <a:chOff x="3930890" y="1778613"/>
            <a:chExt cx="2814355" cy="746239"/>
          </a:xfrm>
        </p:grpSpPr>
        <p:sp>
          <p:nvSpPr>
            <p:cNvPr id="9" name="TextBox 8"/>
            <p:cNvSpPr txBox="1"/>
            <p:nvPr/>
          </p:nvSpPr>
          <p:spPr>
            <a:xfrm>
              <a:off x="3930890" y="1778613"/>
              <a:ext cx="28143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Общественное страхование</a:t>
              </a:r>
            </a:p>
          </p:txBody>
        </p:sp>
        <p:pic>
          <p:nvPicPr>
            <p:cNvPr id="22" name="Picture 6" descr="C:\Users\Margo\Desktop\image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2796" y="2191315"/>
              <a:ext cx="445021" cy="327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7" descr="C:\Users\Margo\Desktop\скачанные файлы (4)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4841" y="2217023"/>
              <a:ext cx="526045" cy="1750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8" descr="C:\Users\Margo\Desktop\images (1)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1827" y="2217024"/>
              <a:ext cx="508847" cy="2891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7" descr="C:\Users\Margo\Desktop\скачанные файлы (4)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4841" y="2179874"/>
              <a:ext cx="526045" cy="344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8" descr="C:\Users\Margo\Desktop\images (1)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1827" y="2179874"/>
              <a:ext cx="508847" cy="3378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Группа 13"/>
          <p:cNvGrpSpPr/>
          <p:nvPr/>
        </p:nvGrpSpPr>
        <p:grpSpPr>
          <a:xfrm>
            <a:off x="8803732" y="1414466"/>
            <a:ext cx="2784309" cy="727716"/>
            <a:chOff x="6733700" y="1794562"/>
            <a:chExt cx="2088232" cy="727716"/>
          </a:xfrm>
        </p:grpSpPr>
        <p:sp>
          <p:nvSpPr>
            <p:cNvPr id="10" name="TextBox 9"/>
            <p:cNvSpPr txBox="1"/>
            <p:nvPr/>
          </p:nvSpPr>
          <p:spPr>
            <a:xfrm>
              <a:off x="6733700" y="1794562"/>
              <a:ext cx="20882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Частное страхование</a:t>
              </a:r>
            </a:p>
          </p:txBody>
        </p:sp>
        <p:pic>
          <p:nvPicPr>
            <p:cNvPr id="1033" name="Picture 9" descr="C:\Users\Margo\Desktop\скачанные файлы (5)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7582" y="2220814"/>
              <a:ext cx="491110" cy="301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TextBox 71"/>
          <p:cNvSpPr txBox="1"/>
          <p:nvPr/>
        </p:nvSpPr>
        <p:spPr>
          <a:xfrm>
            <a:off x="6609967" y="5276749"/>
            <a:ext cx="3713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025" name="Группа 1024"/>
          <p:cNvGrpSpPr/>
          <p:nvPr/>
        </p:nvGrpSpPr>
        <p:grpSpPr>
          <a:xfrm>
            <a:off x="8942526" y="4394875"/>
            <a:ext cx="2918903" cy="1481487"/>
            <a:chOff x="6790187" y="4044499"/>
            <a:chExt cx="2189176" cy="1558398"/>
          </a:xfrm>
        </p:grpSpPr>
        <p:cxnSp>
          <p:nvCxnSpPr>
            <p:cNvPr id="120" name="Прямая со стрелкой 119"/>
            <p:cNvCxnSpPr/>
            <p:nvPr/>
          </p:nvCxnSpPr>
          <p:spPr>
            <a:xfrm flipV="1">
              <a:off x="7551192" y="4441105"/>
              <a:ext cx="697795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0" name="Группа 139"/>
            <p:cNvGrpSpPr/>
            <p:nvPr/>
          </p:nvGrpSpPr>
          <p:grpSpPr>
            <a:xfrm>
              <a:off x="6790188" y="4044499"/>
              <a:ext cx="2189175" cy="1558398"/>
              <a:chOff x="1728573" y="4040679"/>
              <a:chExt cx="2189175" cy="1558398"/>
            </a:xfrm>
          </p:grpSpPr>
          <p:pic>
            <p:nvPicPr>
              <p:cNvPr id="141" name="Picture 12" descr="C:\Users\Margo\Desktop\скачанные файлы (7)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1229" y="4953556"/>
                <a:ext cx="517369" cy="5173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2" name="TextBox 141"/>
              <p:cNvSpPr txBox="1"/>
              <p:nvPr/>
            </p:nvSpPr>
            <p:spPr>
              <a:xfrm>
                <a:off x="1728573" y="4040679"/>
                <a:ext cx="756709" cy="25900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Част.страх</a:t>
                </a: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3187373" y="4049352"/>
                <a:ext cx="730375" cy="64750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Клиника</a:t>
                </a: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2694688" y="4233313"/>
                <a:ext cx="278547" cy="38850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</a:t>
                </a:r>
              </a:p>
            </p:txBody>
          </p:sp>
          <p:cxnSp>
            <p:nvCxnSpPr>
              <p:cNvPr id="146" name="Прямая соединительная линия 145"/>
              <p:cNvCxnSpPr>
                <a:stCxn id="143" idx="2"/>
              </p:cNvCxnSpPr>
              <p:nvPr/>
            </p:nvCxnSpPr>
            <p:spPr>
              <a:xfrm>
                <a:off x="3552561" y="4696861"/>
                <a:ext cx="0" cy="49417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Прямая со стрелкой 146"/>
              <p:cNvCxnSpPr/>
              <p:nvPr/>
            </p:nvCxnSpPr>
            <p:spPr>
              <a:xfrm flipH="1" flipV="1">
                <a:off x="3038777" y="5281211"/>
                <a:ext cx="540121" cy="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Прямая соединительная линия 147"/>
              <p:cNvCxnSpPr/>
              <p:nvPr/>
            </p:nvCxnSpPr>
            <p:spPr>
              <a:xfrm flipH="1" flipV="1">
                <a:off x="2106926" y="5281212"/>
                <a:ext cx="423585" cy="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Прямая со стрелкой 148"/>
              <p:cNvCxnSpPr/>
              <p:nvPr/>
            </p:nvCxnSpPr>
            <p:spPr>
              <a:xfrm flipV="1">
                <a:off x="2096934" y="4964110"/>
                <a:ext cx="9993" cy="313314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TextBox 149"/>
              <p:cNvSpPr txBox="1"/>
              <p:nvPr/>
            </p:nvSpPr>
            <p:spPr>
              <a:xfrm>
                <a:off x="1875752" y="5323886"/>
                <a:ext cx="652799" cy="275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 взносы</a:t>
                </a:r>
              </a:p>
            </p:txBody>
          </p:sp>
        </p:grpSp>
        <p:sp>
          <p:nvSpPr>
            <p:cNvPr id="151" name="TextBox 150"/>
            <p:cNvSpPr txBox="1"/>
            <p:nvPr/>
          </p:nvSpPr>
          <p:spPr>
            <a:xfrm>
              <a:off x="6794483" y="4358378"/>
              <a:ext cx="756709" cy="2590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Част.страх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6790187" y="4670583"/>
              <a:ext cx="756709" cy="2590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Част.страх</a:t>
              </a:r>
            </a:p>
          </p:txBody>
        </p:sp>
        <p:sp useBgFill="1">
          <p:nvSpPr>
            <p:cNvPr id="124" name="TextBox 123"/>
            <p:cNvSpPr txBox="1"/>
            <p:nvPr/>
          </p:nvSpPr>
          <p:spPr>
            <a:xfrm>
              <a:off x="8296962" y="4856468"/>
              <a:ext cx="643492" cy="275191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Услуги</a:t>
              </a:r>
            </a:p>
          </p:txBody>
        </p:sp>
      </p:grpSp>
      <p:grpSp>
        <p:nvGrpSpPr>
          <p:cNvPr id="165" name="Группа 164"/>
          <p:cNvGrpSpPr/>
          <p:nvPr/>
        </p:nvGrpSpPr>
        <p:grpSpPr>
          <a:xfrm>
            <a:off x="5260092" y="4530799"/>
            <a:ext cx="3272808" cy="1337193"/>
            <a:chOff x="6524757" y="4076886"/>
            <a:chExt cx="2454606" cy="1555053"/>
          </a:xfrm>
        </p:grpSpPr>
        <p:cxnSp>
          <p:nvCxnSpPr>
            <p:cNvPr id="166" name="Прямая со стрелкой 165"/>
            <p:cNvCxnSpPr/>
            <p:nvPr/>
          </p:nvCxnSpPr>
          <p:spPr>
            <a:xfrm>
              <a:off x="7551192" y="4459299"/>
              <a:ext cx="69779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7" name="Группа 166"/>
            <p:cNvGrpSpPr/>
            <p:nvPr/>
          </p:nvGrpSpPr>
          <p:grpSpPr>
            <a:xfrm>
              <a:off x="6524757" y="4076886"/>
              <a:ext cx="2454606" cy="1555053"/>
              <a:chOff x="1463142" y="4073066"/>
              <a:chExt cx="2454606" cy="1555053"/>
            </a:xfrm>
          </p:grpSpPr>
          <p:pic>
            <p:nvPicPr>
              <p:cNvPr id="171" name="Picture 12" descr="C:\Users\Margo\Desktop\скачанные файлы (7)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1229" y="4953556"/>
                <a:ext cx="517369" cy="5173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2" name="TextBox 171"/>
              <p:cNvSpPr txBox="1"/>
              <p:nvPr/>
            </p:nvSpPr>
            <p:spPr>
              <a:xfrm>
                <a:off x="1728573" y="4080163"/>
                <a:ext cx="756709" cy="28633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Гос.страх</a:t>
                </a: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3187373" y="4073066"/>
                <a:ext cx="730375" cy="71584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Клиника</a:t>
                </a: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694688" y="4242605"/>
                <a:ext cx="278547" cy="42950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</a:t>
                </a:r>
              </a:p>
            </p:txBody>
          </p:sp>
          <p:cxnSp>
            <p:nvCxnSpPr>
              <p:cNvPr id="175" name="Прямая соединительная линия 174"/>
              <p:cNvCxnSpPr>
                <a:stCxn id="173" idx="2"/>
              </p:cNvCxnSpPr>
              <p:nvPr/>
            </p:nvCxnSpPr>
            <p:spPr>
              <a:xfrm>
                <a:off x="3552561" y="4788907"/>
                <a:ext cx="0" cy="42584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Прямая со стрелкой 175"/>
              <p:cNvCxnSpPr/>
              <p:nvPr/>
            </p:nvCxnSpPr>
            <p:spPr>
              <a:xfrm flipH="1" flipV="1">
                <a:off x="3038777" y="5281211"/>
                <a:ext cx="540121" cy="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Прямая соединительная линия 176"/>
              <p:cNvCxnSpPr/>
              <p:nvPr/>
            </p:nvCxnSpPr>
            <p:spPr>
              <a:xfrm flipH="1" flipV="1">
                <a:off x="2106926" y="5281212"/>
                <a:ext cx="423585" cy="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Прямая со стрелкой 177"/>
              <p:cNvCxnSpPr/>
              <p:nvPr/>
            </p:nvCxnSpPr>
            <p:spPr>
              <a:xfrm flipV="1">
                <a:off x="2096934" y="4972131"/>
                <a:ext cx="9993" cy="308595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Box 178"/>
              <p:cNvSpPr txBox="1"/>
              <p:nvPr/>
            </p:nvSpPr>
            <p:spPr>
              <a:xfrm>
                <a:off x="1463142" y="5323887"/>
                <a:ext cx="1391630" cy="304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 </a:t>
                </a:r>
                <a:r>
                  <a:rPr lang="ru-RU" sz="1100" kern="0" dirty="0">
                    <a:solidFill>
                      <a:sysClr val="windowText" lastClr="000000"/>
                    </a:solidFill>
                  </a:rPr>
                  <a:t>взносы</a:t>
                </a:r>
                <a:endPara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8" name="TextBox 167"/>
            <p:cNvSpPr txBox="1"/>
            <p:nvPr/>
          </p:nvSpPr>
          <p:spPr>
            <a:xfrm>
              <a:off x="6787340" y="4387218"/>
              <a:ext cx="756709" cy="2863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Гос.страх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790187" y="4699112"/>
              <a:ext cx="756709" cy="2863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Гос.страх</a:t>
              </a:r>
            </a:p>
          </p:txBody>
        </p:sp>
        <p:sp useBgFill="1">
          <p:nvSpPr>
            <p:cNvPr id="170" name="TextBox 169"/>
            <p:cNvSpPr txBox="1"/>
            <p:nvPr/>
          </p:nvSpPr>
          <p:spPr>
            <a:xfrm>
              <a:off x="8268387" y="4856468"/>
              <a:ext cx="643492" cy="304232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Услуги</a:t>
              </a:r>
            </a:p>
          </p:txBody>
        </p:sp>
      </p:grpSp>
      <p:sp>
        <p:nvSpPr>
          <p:cNvPr id="1037" name="TextBox 1036"/>
          <p:cNvSpPr txBox="1"/>
          <p:nvPr/>
        </p:nvSpPr>
        <p:spPr>
          <a:xfrm>
            <a:off x="2055664" y="878469"/>
            <a:ext cx="275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Налоговая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7212776" y="851459"/>
            <a:ext cx="2427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Страховая</a:t>
            </a:r>
          </a:p>
        </p:txBody>
      </p:sp>
      <p:cxnSp>
        <p:nvCxnSpPr>
          <p:cNvPr id="1039" name="Прямая соединительная линия 1038"/>
          <p:cNvCxnSpPr/>
          <p:nvPr/>
        </p:nvCxnSpPr>
        <p:spPr>
          <a:xfrm>
            <a:off x="2211763" y="1247801"/>
            <a:ext cx="279034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>
            <a:off x="5313915" y="1247801"/>
            <a:ext cx="61754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07513" y="2359616"/>
            <a:ext cx="29805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Охват медицинских услуг обеспечивается за счет налогов и государственного бюджета. Министерство здравоохранения отделено от Агентства по распределению ресурсов 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(+) Социальная направленность, равенство доступа, контроль цен</a:t>
            </a: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(–) Зависимость от бюджета, медленная адаптация к изменяющимся потребностям населения, ограниченность выбора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0497" y="2341040"/>
            <a:ext cx="32496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Охват медицинских услуг осуществляется за счет обязательных социальных взносов, собранных и находящихся в ведении Фонда(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o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в), отделенного от Министерства здравоохранения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(+)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Социальная направленность, солидарная ответственность, повышение конкуренции и контроля качества, снижение неформальных платежей</a:t>
            </a:r>
          </a:p>
          <a:p>
            <a:pPr marL="0" marR="0" lvl="0" indent="88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 (–)</a:t>
            </a:r>
            <a:r>
              <a:rPr kumimoji="0" lang="ru-R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Риск недофинансирования из-за уклонения от уплаты взносов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;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      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необходима соответствующая ИТ инфраструктура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70683" y="2347594"/>
            <a:ext cx="29880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17938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Непринудительный сбор доходов исключает накопление достаточных средств для покрытия потребностей в области здравоохранения  для всех. Существует множество отдельных "систем".</a:t>
            </a: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17938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(+) Дифференцированный пакет услуг в зависимости от желания и дохода гражданина</a:t>
            </a:r>
          </a:p>
          <a:p>
            <a:pPr marL="0" marR="0" lvl="0" indent="179388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 (–) Отсутствие контроля цен, конкуренция мед. организаций по не медицинским факторам, высокие расходы экономики на здравоохранение, отсутствие доступа к мед. услугам при отсутствии платежеспособности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2191552" y="4214020"/>
            <a:ext cx="2589253" cy="1408170"/>
            <a:chOff x="1854368" y="4936403"/>
            <a:chExt cx="1941940" cy="1422286"/>
          </a:xfrm>
        </p:grpSpPr>
        <p:grpSp>
          <p:nvGrpSpPr>
            <p:cNvPr id="117" name="Группа 116"/>
            <p:cNvGrpSpPr/>
            <p:nvPr/>
          </p:nvGrpSpPr>
          <p:grpSpPr>
            <a:xfrm>
              <a:off x="1854368" y="4936403"/>
              <a:ext cx="1941940" cy="1422286"/>
              <a:chOff x="1854923" y="4097427"/>
              <a:chExt cx="1941940" cy="1422286"/>
            </a:xfrm>
          </p:grpSpPr>
          <p:pic>
            <p:nvPicPr>
              <p:cNvPr id="1036" name="Picture 12" descr="C:\Users\Margo\Desktop\скачанные файлы (7)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1229" y="4953556"/>
                <a:ext cx="517369" cy="5173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1871768" y="4099017"/>
                <a:ext cx="619110" cy="6528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Гос-во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066488" y="4097427"/>
                <a:ext cx="730375" cy="62172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Клиника</a:t>
                </a: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9" name="Прямая со стрелкой 18"/>
              <p:cNvCxnSpPr>
                <a:stCxn id="15" idx="3"/>
              </p:cNvCxnSpPr>
              <p:nvPr/>
            </p:nvCxnSpPr>
            <p:spPr>
              <a:xfrm flipV="1">
                <a:off x="2490878" y="4422183"/>
                <a:ext cx="575610" cy="3239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580172" y="4243033"/>
                <a:ext cx="278547" cy="37303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</a:t>
                </a:r>
              </a:p>
            </p:txBody>
          </p:sp>
          <p:cxnSp>
            <p:nvCxnSpPr>
              <p:cNvPr id="25" name="Прямая соединительная линия 24"/>
              <p:cNvCxnSpPr>
                <a:stCxn id="35" idx="2"/>
              </p:cNvCxnSpPr>
              <p:nvPr/>
            </p:nvCxnSpPr>
            <p:spPr>
              <a:xfrm>
                <a:off x="3431676" y="4719151"/>
                <a:ext cx="0" cy="481003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 flipH="1">
                <a:off x="2987824" y="5219395"/>
                <a:ext cx="443851" cy="980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H="1" flipV="1">
                <a:off x="2117644" y="5229198"/>
                <a:ext cx="423585" cy="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 стрелкой 35"/>
              <p:cNvCxnSpPr/>
              <p:nvPr/>
            </p:nvCxnSpPr>
            <p:spPr>
              <a:xfrm flipV="1">
                <a:off x="2118529" y="4745348"/>
                <a:ext cx="0" cy="48385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1854923" y="5255481"/>
                <a:ext cx="652799" cy="264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$ налоги</a:t>
                </a:r>
              </a:p>
            </p:txBody>
          </p:sp>
        </p:grpSp>
        <p:sp useBgFill="1">
          <p:nvSpPr>
            <p:cNvPr id="75" name="TextBox 74"/>
            <p:cNvSpPr txBox="1"/>
            <p:nvPr/>
          </p:nvSpPr>
          <p:spPr>
            <a:xfrm>
              <a:off x="3108272" y="5670859"/>
              <a:ext cx="643492" cy="264232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Услуги</a:t>
              </a:r>
            </a:p>
          </p:txBody>
        </p:sp>
      </p:grpSp>
      <p:sp>
        <p:nvSpPr>
          <p:cNvPr id="77" name="Заголовок 1"/>
          <p:cNvSpPr txBox="1">
            <a:spLocks/>
          </p:cNvSpPr>
          <p:nvPr/>
        </p:nvSpPr>
        <p:spPr>
          <a:xfrm>
            <a:off x="19784" y="600"/>
            <a:ext cx="12048391" cy="7057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-5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Три  глобальные модели здравоохранения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4975" y="6005971"/>
            <a:ext cx="10325549" cy="424732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Большинство стран скорее комбинируют  их, чем фокусируются на одной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489363" y="6564224"/>
            <a:ext cx="541161" cy="276986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3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H="1">
            <a:off x="4330700" y="1137043"/>
            <a:ext cx="13" cy="565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5400" y="3009251"/>
            <a:ext cx="120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73220" y="3419157"/>
            <a:ext cx="42037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«страховых» системах наблюдается  тенденция увеличение роли  государства </a:t>
            </a:r>
            <a:r>
              <a:rPr lang="ru-RU" sz="16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(Франция, Германия,</a:t>
            </a:r>
            <a:r>
              <a:rPr lang="ru-RU" sz="1600" i="1" spc="-5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6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др</a:t>
            </a:r>
            <a:r>
              <a:rPr lang="ru-RU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.)</a:t>
            </a:r>
            <a:endParaRPr lang="ru-RU" sz="2400" i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63499" y="300970"/>
            <a:ext cx="12151184" cy="558509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Мировые тренды развития моделей здравоохранения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615339" y="859480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77800" y="1020086"/>
            <a:ext cx="415925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Общая тенденция - конвергенция «бюджетных» и «страховых» моделей:</a:t>
            </a:r>
          </a:p>
          <a:p>
            <a:pPr marL="533400" indent="-266700"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«Бюджетные» перенимают  страховые  принципы распределения средств </a:t>
            </a:r>
            <a:r>
              <a:rPr lang="ru-RU" sz="1600" i="1" dirty="0">
                <a:solidFill>
                  <a:prstClr val="black"/>
                </a:solidFill>
                <a:latin typeface="Arial Narrow" pitchFamily="34" charset="0"/>
              </a:rPr>
              <a:t>(контракты, оплата за услуги и т.п.)</a:t>
            </a:r>
          </a:p>
          <a:p>
            <a:pPr marL="533400" indent="-266700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«Страховые» перенимают бюджетные  принципы сбора и накопления средств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73220" y="4971081"/>
            <a:ext cx="441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201930" lvl="0" indent="-165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Отчетливая тенденция централизации и  укрупнения фондов ОМС с целью увеличения  эффективности, упрощения управления и  сокращения неравномерностей  распределения средств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0" y="4773507"/>
            <a:ext cx="120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ject 2"/>
          <p:cNvSpPr txBox="1">
            <a:spLocks/>
          </p:cNvSpPr>
          <p:nvPr/>
        </p:nvSpPr>
        <p:spPr>
          <a:xfrm>
            <a:off x="5150600" y="4817019"/>
            <a:ext cx="5904000" cy="247887"/>
          </a:xfrm>
          <a:prstGeom prst="rect">
            <a:avLst/>
          </a:prstGeom>
        </p:spPr>
        <p:txBody>
          <a:bodyPr vert="horz" wrap="square" lIns="0" tIns="62610" rIns="0" bIns="0" rtlCol="0" anchor="b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ctr">
              <a:lnSpc>
                <a:spcPct val="80000"/>
              </a:lnSpc>
            </a:pP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Реформа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медицинского</a:t>
            </a:r>
            <a:r>
              <a:rPr lang="ru-RU" sz="1500" b="1" spc="-3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страхования </a:t>
            </a: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Нидерландов,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2006</a:t>
            </a:r>
            <a:r>
              <a:rPr lang="ru-RU" sz="1500" b="1" spc="-85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г.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774513" y="5035168"/>
            <a:ext cx="7092000" cy="1656607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>
            <a:spAutoFit/>
          </a:bodyPr>
          <a:lstStyle/>
          <a:p>
            <a:pPr marL="177800" indent="-165100">
              <a:spcAft>
                <a:spcPts val="300"/>
              </a:spcAft>
              <a:buFont typeface="Arial"/>
              <a:buChar char="•"/>
              <a:tabLst>
                <a:tab pos="88900" algn="l"/>
                <a:tab pos="533400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Изменен баланс</a:t>
            </a:r>
            <a:r>
              <a:rPr lang="ru-RU" sz="1300" b="1" u="sng" spc="-1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взносов:</a:t>
            </a:r>
          </a:p>
          <a:p>
            <a:pPr marL="444500" indent="-177800">
              <a:buFont typeface="Arial" panose="020B0604020202020204" pitchFamily="34" charset="0"/>
              <a:buChar char="-"/>
              <a:tabLst>
                <a:tab pos="533400" algn="l"/>
                <a:tab pos="901700" algn="l"/>
              </a:tabLst>
            </a:pP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тариф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взноса от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дохода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уменьшен с 8% до</a:t>
            </a:r>
            <a:r>
              <a:rPr lang="ru-RU" sz="1300" spc="6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6,5%;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444500" marR="6350" indent="-177800"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533400" algn="l"/>
                <a:tab pos="901700" algn="l"/>
              </a:tabLst>
            </a:pP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постоянный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взнос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увеличен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239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–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455 EUR (2005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г.)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среднем  1050 EUR (2006</a:t>
            </a:r>
            <a:r>
              <a:rPr lang="ru-RU" sz="1300" spc="-6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г.)</a:t>
            </a:r>
          </a:p>
          <a:p>
            <a:pPr marL="177800" indent="-165100">
              <a:spcAft>
                <a:spcPts val="300"/>
              </a:spcAft>
              <a:buFont typeface="Arial"/>
              <a:buChar char="•"/>
              <a:tabLst>
                <a:tab pos="533400" algn="l"/>
                <a:tab pos="2593975" algn="l"/>
                <a:tab pos="3870325" algn="l"/>
                <a:tab pos="6273800" algn="l"/>
                <a:tab pos="6753225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</a:t>
            </a:r>
            <a:r>
              <a:rPr lang="ru-RU" sz="1300" b="1" u="sng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lang="ru-RU" sz="1300" b="1" u="sng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л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нит</a:t>
            </a:r>
            <a:r>
              <a:rPr lang="ru-RU" sz="1300" b="1" u="sng" spc="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льно вве</a:t>
            </a:r>
            <a:r>
              <a:rPr lang="ru-RU" sz="1300" b="1" u="sng" spc="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ено финансир</a:t>
            </a:r>
            <a:r>
              <a:rPr lang="ru-RU" sz="1300" b="1" u="sng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вание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 общих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налогов</a:t>
            </a: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715" indent="-165100" algn="just">
              <a:spcAft>
                <a:spcPts val="300"/>
              </a:spcAft>
              <a:buFont typeface="Arial"/>
              <a:buChar char="•"/>
              <a:tabLst>
                <a:tab pos="533400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Единая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государственная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система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стала охватывать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все  население</a:t>
            </a:r>
            <a:r>
              <a:rPr lang="ru-RU" sz="1300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(до этого </a:t>
            </a:r>
            <a:r>
              <a:rPr lang="ru-RU" sz="1300" i="1" spc="-1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ОМС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охватывало 63% </a:t>
            </a:r>
            <a:r>
              <a:rPr lang="ru-RU" sz="13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населения, а 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частное </a:t>
            </a:r>
            <a:r>
              <a:rPr lang="ru-RU" sz="1300" i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заменяющее страхование -</a:t>
            </a:r>
            <a:r>
              <a:rPr lang="ru-RU" sz="1300" i="1" spc="-5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i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37%)</a:t>
            </a:r>
          </a:p>
          <a:p>
            <a:pPr marL="177800" marR="5715" indent="-165100" algn="just">
              <a:lnSpc>
                <a:spcPct val="105000"/>
              </a:lnSpc>
              <a:buFont typeface="Arial"/>
              <a:buChar char="•"/>
              <a:tabLst>
                <a:tab pos="533400" algn="l"/>
              </a:tabLst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Создан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Национальный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центр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(фонд)</a:t>
            </a:r>
            <a:r>
              <a:rPr lang="ru-RU" sz="1300" b="1" u="sng" spc="-2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накопления</a:t>
            </a:r>
            <a:endParaRPr lang="ru-RU" sz="13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6" name="object 2"/>
          <p:cNvSpPr txBox="1">
            <a:spLocks/>
          </p:cNvSpPr>
          <p:nvPr/>
        </p:nvSpPr>
        <p:spPr>
          <a:xfrm>
            <a:off x="5215789" y="3009283"/>
            <a:ext cx="5904000" cy="247887"/>
          </a:xfrm>
          <a:prstGeom prst="rect">
            <a:avLst/>
          </a:prstGeom>
        </p:spPr>
        <p:txBody>
          <a:bodyPr vert="horz" wrap="square" lIns="0" tIns="62610" rIns="0" bIns="0" rtlCol="0" anchor="b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ctr">
              <a:lnSpc>
                <a:spcPct val="80000"/>
              </a:lnSpc>
            </a:pP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Реформа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медицинского</a:t>
            </a:r>
            <a:r>
              <a:rPr lang="ru-RU" sz="1500" b="1" spc="-3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500" b="1" spc="-5" dirty="0">
                <a:solidFill>
                  <a:srgbClr val="002060"/>
                </a:solidFill>
                <a:latin typeface="Arial Narrow" panose="020B0606020202030204" pitchFamily="34" charset="0"/>
              </a:rPr>
              <a:t>страхования в </a:t>
            </a:r>
            <a:r>
              <a:rPr lang="ru-RU" sz="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Германии, 2006 – 2009 гг.</a:t>
            </a:r>
            <a:endParaRPr lang="ru-RU" sz="1500" b="1" spc="-5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787213" y="3289016"/>
            <a:ext cx="7092000" cy="1556836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>
            <a:spAutoFit/>
          </a:bodyPr>
          <a:lstStyle/>
          <a:p>
            <a:pPr marL="723900" marR="5080" indent="-711200" algn="just"/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2006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г.:</a:t>
            </a:r>
            <a:r>
              <a:rPr lang="ru-RU" sz="1300" b="1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Федеральное правительство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начало платить 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больничным кассам взносы за детей, </a:t>
            </a: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т.е</a:t>
            </a:r>
            <a:r>
              <a:rPr lang="ru-RU" sz="1300" b="1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.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дети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стали 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застрахованными за счет</a:t>
            </a:r>
            <a:r>
              <a:rPr lang="ru-RU" sz="1300" b="1" u="sng" spc="-12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государства</a:t>
            </a:r>
            <a:r>
              <a:rPr lang="lt-LT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lt-LT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(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в 2010 г. – около 10% от общих доходов)</a:t>
            </a:r>
          </a:p>
          <a:p>
            <a:pPr marL="12700">
              <a:spcAft>
                <a:spcPts val="200"/>
              </a:spcAft>
            </a:pP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С 2009</a:t>
            </a:r>
            <a:r>
              <a:rPr lang="ru-RU" sz="1300" b="1" u="sng" spc="-90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г. </a:t>
            </a:r>
          </a:p>
          <a:p>
            <a:pPr marL="177800" indent="-1651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Тарифы взносов устанавливает Федеральное бюро страхования, а сбор взносов (95% всех средств) </a:t>
            </a:r>
            <a:r>
              <a:rPr lang="ru-RU" sz="1300" b="1" u="sng" spc="-5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переходит к новому Центральному фонду </a:t>
            </a: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перераспределения (</a:t>
            </a:r>
            <a:r>
              <a:rPr lang="lt-LT" sz="1300" b="1" u="sng" dirty="0" err="1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Gesundheitsfonds</a:t>
            </a:r>
            <a:r>
              <a:rPr lang="lt-LT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)</a:t>
            </a: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indent="-1651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Arial Narrow" panose="020B0606020202030204" pitchFamily="34" charset="0"/>
              </a:rPr>
              <a:t>Центральный фонд отвечает за распределение собранных средств больничным кассам в зависимости от численности и состава застрахованных, т.е.основанным на риске</a:t>
            </a: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774513" y="1214728"/>
            <a:ext cx="7092000" cy="1692771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 wrap="square">
            <a:spAutoFit/>
          </a:bodyPr>
          <a:lstStyle/>
          <a:p>
            <a:pPr marL="177800" marR="5080" indent="-165100" algn="just">
              <a:buFont typeface="Arial" panose="020B0604020202020204" pitchFamily="34" charset="0"/>
              <a:buChar char="•"/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До реформы: Франция – «чистый» представитель модели Бисмарка</a:t>
            </a: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8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4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6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4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endParaRPr lang="ru-RU" sz="1300" b="1" u="sng" dirty="0">
              <a:solidFill>
                <a:prstClr val="black"/>
              </a:solidFill>
              <a:latin typeface="Arial Narrow" panose="020B0606020202030204" pitchFamily="34" charset="0"/>
              <a:cs typeface="Calibri"/>
            </a:endParaRPr>
          </a:p>
          <a:p>
            <a:pPr marL="177800" marR="5080" indent="-165100" algn="just">
              <a:buFont typeface="Arial" panose="020B0604020202020204" pitchFamily="34" charset="0"/>
              <a:buChar char="•"/>
            </a:pPr>
            <a:r>
              <a:rPr lang="ru-RU" sz="1300" b="1" u="sng" dirty="0">
                <a:solidFill>
                  <a:prstClr val="black"/>
                </a:solidFill>
                <a:latin typeface="Arial Narrow" panose="020B0606020202030204" pitchFamily="34" charset="0"/>
                <a:cs typeface="Calibri"/>
              </a:rPr>
              <a:t>После реформы – взносы от зарплаты работника заменены на взносы от общего дохода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98043" y="816643"/>
            <a:ext cx="7056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pc="-50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+mj-cs"/>
              </a:rPr>
              <a:t>Франция: реформа источников финансирования здравоохранения</a:t>
            </a:r>
          </a:p>
        </p:txBody>
      </p:sp>
      <p:graphicFrame>
        <p:nvGraphicFramePr>
          <p:cNvPr id="4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176426"/>
              </p:ext>
            </p:extLst>
          </p:nvPr>
        </p:nvGraphicFramePr>
        <p:xfrm>
          <a:off x="5025841" y="1547346"/>
          <a:ext cx="6283895" cy="1051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73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70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9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endParaRPr sz="1200" b="0" dirty="0"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1990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cs typeface="Arial"/>
                        </a:rPr>
                        <a:t> г, д</a:t>
                      </a:r>
                      <a:r>
                        <a:rPr sz="1200" b="0" spc="10" dirty="0">
                          <a:latin typeface="Arial Narrow" panose="020B0606020202030204" pitchFamily="34" charset="0"/>
                          <a:cs typeface="Arial"/>
                        </a:rPr>
                        <a:t>о </a:t>
                      </a:r>
                      <a:r>
                        <a:rPr sz="1200" b="0" spc="-15" dirty="0">
                          <a:latin typeface="Arial Narrow" panose="020B0606020202030204" pitchFamily="34" charset="0"/>
                          <a:cs typeface="Arial"/>
                        </a:rPr>
                        <a:t>реформы</a:t>
                      </a:r>
                      <a:r>
                        <a:rPr sz="1200" b="0" spc="-65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25" dirty="0">
                          <a:latin typeface="Arial Narrow" panose="020B0606020202030204" pitchFamily="34" charset="0"/>
                          <a:cs typeface="Arial"/>
                        </a:rPr>
                        <a:t>(%)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2000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cs typeface="Arial"/>
                        </a:rPr>
                        <a:t> г., п</a:t>
                      </a: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осле</a:t>
                      </a:r>
                      <a:r>
                        <a:rPr sz="1200" b="0" spc="-105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реформы  </a:t>
                      </a:r>
                      <a:r>
                        <a:rPr sz="1200" b="0" spc="-30" dirty="0">
                          <a:latin typeface="Arial Narrow" panose="020B0606020202030204" pitchFamily="34" charset="0"/>
                          <a:cs typeface="Arial"/>
                        </a:rPr>
                        <a:t>(%)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215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0" spc="-5" dirty="0">
                          <a:latin typeface="Arial Narrow" panose="020B0606020202030204" pitchFamily="34" charset="0"/>
                          <a:cs typeface="Arial"/>
                        </a:rPr>
                        <a:t>Взносы</a:t>
                      </a:r>
                      <a:r>
                        <a:rPr sz="1200" b="0" spc="-60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работников</a:t>
                      </a:r>
                      <a:r>
                        <a:rPr lang="lt-LT" sz="1200" b="0" spc="-10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lang="ru-RU" sz="1200" b="0" spc="-10" dirty="0">
                          <a:latin typeface="Arial Narrow" panose="020B0606020202030204" pitchFamily="34" charset="0"/>
                          <a:cs typeface="Arial"/>
                        </a:rPr>
                        <a:t>на</a:t>
                      </a:r>
                      <a:r>
                        <a:rPr lang="ru-RU" sz="1200" b="0" spc="-10" baseline="0" dirty="0">
                          <a:latin typeface="Arial Narrow" panose="020B0606020202030204" pitchFamily="34" charset="0"/>
                          <a:cs typeface="Arial"/>
                        </a:rPr>
                        <a:t> основе зарплаты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32.2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3.4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78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00" b="0" spc="-5" dirty="0">
                          <a:latin typeface="Arial Narrow" panose="020B0606020202030204" pitchFamily="34" charset="0"/>
                          <a:cs typeface="Arial"/>
                        </a:rPr>
                        <a:t>Взносы</a:t>
                      </a:r>
                      <a:r>
                        <a:rPr lang="ru-RU" sz="1200" b="0" spc="-5" dirty="0">
                          <a:latin typeface="Arial Narrow" panose="020B0606020202030204" pitchFamily="34" charset="0"/>
                          <a:cs typeface="Arial"/>
                        </a:rPr>
                        <a:t>  </a:t>
                      </a:r>
                      <a:r>
                        <a:rPr sz="1200" b="0" spc="-15" dirty="0">
                          <a:latin typeface="Arial Narrow" panose="020B0606020202030204" pitchFamily="34" charset="0"/>
                          <a:cs typeface="Arial"/>
                        </a:rPr>
                        <a:t>работодателей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63.1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51.1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8213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cs typeface="Arial"/>
                        </a:rPr>
                        <a:t>Индивидуальный</a:t>
                      </a:r>
                      <a:r>
                        <a:rPr sz="1200" b="0" spc="-85" dirty="0">
                          <a:latin typeface="Arial Narrow" panose="020B0606020202030204" pitchFamily="34" charset="0"/>
                          <a:cs typeface="Arial"/>
                        </a:rPr>
                        <a:t> </a:t>
                      </a:r>
                      <a:r>
                        <a:rPr sz="1200" b="0" spc="-5" dirty="0">
                          <a:latin typeface="Arial Narrow" panose="020B0606020202030204" pitchFamily="34" charset="0"/>
                          <a:cs typeface="Arial"/>
                        </a:rPr>
                        <a:t>налог</a:t>
                      </a:r>
                      <a:r>
                        <a:rPr lang="ru-RU" sz="1200" b="0" spc="-5" baseline="0" dirty="0">
                          <a:latin typeface="Arial Narrow" panose="020B0606020202030204" pitchFamily="34" charset="0"/>
                          <a:cs typeface="Arial"/>
                        </a:rPr>
                        <a:t> на основе общего дохода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1.6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38.7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4093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spc="-10" dirty="0">
                          <a:latin typeface="Arial Narrow" panose="020B0606020202030204" pitchFamily="34" charset="0"/>
                          <a:cs typeface="Arial"/>
                        </a:rPr>
                        <a:t>Другие</a:t>
                      </a:r>
                      <a:endParaRPr sz="1200" b="0" dirty="0">
                        <a:latin typeface="Arial Narrow" panose="020B0606020202030204" pitchFamily="34" charset="0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3.1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0" dirty="0">
                          <a:latin typeface="Arial Narrow" panose="020B0606020202030204" pitchFamily="34" charset="0"/>
                          <a:cs typeface="Arial"/>
                        </a:rPr>
                        <a:t>6.8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79975" y="6455093"/>
            <a:ext cx="1312025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8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7000" y="628807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lt-LT" sz="1200" i="1" dirty="0"/>
              <a:t>Источник</a:t>
            </a:r>
            <a:r>
              <a:rPr lang="lt-LT" altLang="lt-LT" sz="1200" dirty="0"/>
              <a:t>: </a:t>
            </a:r>
            <a:r>
              <a:rPr lang="lt-LT" altLang="lt-LT" sz="1100" dirty="0"/>
              <a:t>HEALTH CARE FINANCING </a:t>
            </a:r>
            <a:r>
              <a:rPr lang="en-US" altLang="lt-LT" sz="1100" dirty="0"/>
              <a:t>IN THE                </a:t>
            </a:r>
          </a:p>
          <a:p>
            <a:r>
              <a:rPr lang="en-US" altLang="lt-LT" sz="1100" dirty="0"/>
              <a:t>                CONTEXT  OF SOCIAL SECURITY</a:t>
            </a:r>
            <a:r>
              <a:rPr lang="lt-LT" altLang="lt-LT" sz="1200" dirty="0"/>
              <a:t>, </a:t>
            </a:r>
            <a:r>
              <a:rPr lang="en-US" altLang="lt-LT" sz="1100" dirty="0"/>
              <a:t>2008</a:t>
            </a:r>
            <a:endParaRPr lang="lt-LT" altLang="lt-LT" sz="1100" dirty="0"/>
          </a:p>
        </p:txBody>
      </p:sp>
    </p:spTree>
    <p:extLst>
      <p:ext uri="{BB962C8B-B14F-4D97-AF65-F5344CB8AC3E}">
        <p14:creationId xmlns:p14="http://schemas.microsoft.com/office/powerpoint/2010/main" val="315465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6434679" y="1293143"/>
            <a:ext cx="0" cy="5212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229463" y="460962"/>
            <a:ext cx="11103129" cy="595443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Мировая  тенденция: Почему  выбран ОСМС?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1018571" y="1032206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ject 2"/>
          <p:cNvSpPr txBox="1">
            <a:spLocks/>
          </p:cNvSpPr>
          <p:nvPr/>
        </p:nvSpPr>
        <p:spPr>
          <a:xfrm>
            <a:off x="313269" y="1451421"/>
            <a:ext cx="5904000" cy="284821"/>
          </a:xfrm>
          <a:prstGeom prst="rect">
            <a:avLst/>
          </a:prstGeom>
        </p:spPr>
        <p:txBody>
          <a:bodyPr vert="horz" wrap="square" lIns="0" tIns="62610" rIns="0" bIns="0" rtlCol="0" anchor="b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Структура затрат ФСМС Франции*</a:t>
            </a:r>
            <a:endParaRPr kumimoji="0" lang="ru-RU" sz="1800" b="1" i="0" u="none" strike="noStrike" kern="1200" cap="none" spc="-5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19" name="Группа 52"/>
          <p:cNvGrpSpPr/>
          <p:nvPr/>
        </p:nvGrpSpPr>
        <p:grpSpPr>
          <a:xfrm>
            <a:off x="1573746" y="2376047"/>
            <a:ext cx="3469415" cy="3355893"/>
            <a:chOff x="1022524" y="428604"/>
            <a:chExt cx="4857784" cy="6072230"/>
          </a:xfrm>
        </p:grpSpPr>
        <p:sp>
          <p:nvSpPr>
            <p:cNvPr id="20" name="Равнобедренный треугольник 19"/>
            <p:cNvSpPr/>
            <p:nvPr/>
          </p:nvSpPr>
          <p:spPr>
            <a:xfrm>
              <a:off x="1022524" y="428604"/>
              <a:ext cx="4857784" cy="6072230"/>
            </a:xfrm>
            <a:prstGeom prst="triangle">
              <a:avLst>
                <a:gd name="adj" fmla="val 5415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Равнобедренный треугольник 20"/>
            <p:cNvSpPr/>
            <p:nvPr/>
          </p:nvSpPr>
          <p:spPr>
            <a:xfrm>
              <a:off x="1500166" y="428604"/>
              <a:ext cx="4357718" cy="607223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3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918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24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7422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27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28926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28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868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0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43372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4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86314" y="5572140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5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4678" y="642918"/>
              <a:ext cx="928694" cy="862010"/>
            </a:xfrm>
            <a:prstGeom prst="rect">
              <a:avLst/>
            </a:prstGeom>
            <a:noFill/>
          </p:spPr>
        </p:pic>
        <p:pic>
          <p:nvPicPr>
            <p:cNvPr id="37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10218" y="154533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38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56910" y="154533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40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57620" y="2571744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41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14612" y="2571744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42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86116" y="2571744"/>
              <a:ext cx="862010" cy="862010"/>
            </a:xfrm>
            <a:prstGeom prst="rect">
              <a:avLst/>
            </a:prstGeom>
            <a:noFill/>
          </p:spPr>
        </p:pic>
        <p:cxnSp>
          <p:nvCxnSpPr>
            <p:cNvPr id="43" name="Прямая соединительная линия 42"/>
            <p:cNvCxnSpPr/>
            <p:nvPr/>
          </p:nvCxnSpPr>
          <p:spPr>
            <a:xfrm>
              <a:off x="3286116" y="1500174"/>
              <a:ext cx="78581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2928926" y="2500306"/>
              <a:ext cx="150019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571736" y="3500438"/>
              <a:ext cx="2196719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214546" y="4500570"/>
              <a:ext cx="292895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1857356" y="5500702"/>
              <a:ext cx="364333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7422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1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28926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2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71934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3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00430" y="3571876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4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00232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5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71736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6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43240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7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14744" y="4572008"/>
              <a:ext cx="862010" cy="862010"/>
            </a:xfrm>
            <a:prstGeom prst="rect">
              <a:avLst/>
            </a:prstGeom>
            <a:noFill/>
          </p:spPr>
        </p:pic>
        <p:pic>
          <p:nvPicPr>
            <p:cNvPr id="58" name="Picture 5" descr="C:\Users\Администратор\Desktop\man_person_mens_roo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57686" y="4572008"/>
              <a:ext cx="862010" cy="862010"/>
            </a:xfrm>
            <a:prstGeom prst="rect">
              <a:avLst/>
            </a:prstGeom>
            <a:noFill/>
          </p:spPr>
        </p:pic>
        <p:cxnSp>
          <p:nvCxnSpPr>
            <p:cNvPr id="59" name="Прямая соединительная линия 58"/>
            <p:cNvCxnSpPr/>
            <p:nvPr/>
          </p:nvCxnSpPr>
          <p:spPr>
            <a:xfrm rot="5400000">
              <a:off x="3144034" y="3999710"/>
              <a:ext cx="10001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3144034" y="1999446"/>
              <a:ext cx="10001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Прямая соединительная линия 60"/>
          <p:cNvCxnSpPr/>
          <p:nvPr/>
        </p:nvCxnSpPr>
        <p:spPr>
          <a:xfrm>
            <a:off x="693537" y="3383487"/>
            <a:ext cx="219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2063" y="2193179"/>
            <a:ext cx="95188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% населения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5129" y="2708077"/>
            <a:ext cx="2163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5 % граждан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 низкими доходами и с множественными заболеваниями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5699" y="3548523"/>
            <a:ext cx="19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20 % граждан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со средним доходом и с  хроническими заболеваниями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и группами риска</a:t>
            </a: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558069" y="4399487"/>
            <a:ext cx="1800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71764" y="4542968"/>
            <a:ext cx="1794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75 % граждан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 выше среднего и высокими  доходами, здоровые, </a:t>
            </a:r>
            <a:r>
              <a:rPr lang="ru-RU" sz="1200" kern="0" dirty="0">
                <a:solidFill>
                  <a:prstClr val="black"/>
                </a:solidFill>
                <a:latin typeface="Arial Narrow" panose="020B0606020202030204" pitchFamily="34" charset="0"/>
              </a:rPr>
              <a:t>и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с </a:t>
            </a:r>
          </a:p>
          <a:p>
            <a:pPr lvl="0" algn="ctr"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небольшими </a:t>
            </a:r>
          </a:p>
          <a:p>
            <a:pPr lvl="0" algn="ctr"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проблемами </a:t>
            </a:r>
          </a:p>
          <a:p>
            <a:pPr lvl="0" algn="ctr">
              <a:defRPr/>
            </a:pPr>
            <a:r>
              <a:rPr lang="ru-RU" sz="1200" kern="0" dirty="0">
                <a:solidFill>
                  <a:prstClr val="black"/>
                </a:solidFill>
                <a:latin typeface="Arial Narrow" panose="020B0606020202030204" pitchFamily="34" charset="0"/>
              </a:rPr>
              <a:t>здоровья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551152" y="5728828"/>
            <a:ext cx="111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4860" y="6063970"/>
            <a:ext cx="15424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*Данные Всемирного банка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162961" y="2211804"/>
            <a:ext cx="95188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% расходов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235451" y="3099748"/>
            <a:ext cx="201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50,7%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визиты скорой помощи, сверх утилизация, отклонение  ухода от усредненной показателя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V="1">
            <a:off x="4201801" y="3969375"/>
            <a:ext cx="190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82332" y="4102139"/>
            <a:ext cx="1619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30,9%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инфекции, осложнения и повторная госпитализация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64209" y="5267299"/>
            <a:ext cx="816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18,4% </a:t>
            </a: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flipV="1">
            <a:off x="4678979" y="5010772"/>
            <a:ext cx="14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5017435" y="5728828"/>
            <a:ext cx="111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6920257" y="2494523"/>
            <a:ext cx="4704257" cy="287258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Разный уровень доходов не обеспечивает гражданам равный доступ к медицинской помощи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10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Богатые добровольно не будут перечислять взносы за бедных граждан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В этой связи большинство стран ОЭСР выбрали ОСМС, которая позволяет перераспределять средства от менее нуждающихся к более нуждающимся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845250" y="6438147"/>
            <a:ext cx="1312025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840C0B-A2B9-476C-8CE5-55CFCAFA0476}" type="slidenum"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062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12079</TotalTime>
  <Words>7562</Words>
  <Application>Microsoft Office PowerPoint</Application>
  <PresentationFormat>Широкоэкранный</PresentationFormat>
  <Paragraphs>1330</Paragraphs>
  <Slides>40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40</vt:i4>
      </vt:variant>
    </vt:vector>
  </HeadingPairs>
  <TitlesOfParts>
    <vt:vector size="59" baseType="lpstr">
      <vt:lpstr>宋体</vt:lpstr>
      <vt:lpstr>Agency FB</vt:lpstr>
      <vt:lpstr>Arial</vt:lpstr>
      <vt:lpstr>Arial Black</vt:lpstr>
      <vt:lpstr>Arial Narrow</vt:lpstr>
      <vt:lpstr>Calibri</vt:lpstr>
      <vt:lpstr>Calibri Light</vt:lpstr>
      <vt:lpstr>Century Gothic</vt:lpstr>
      <vt:lpstr>Georgia</vt:lpstr>
      <vt:lpstr>Times New Roman</vt:lpstr>
      <vt:lpstr>Verdana</vt:lpstr>
      <vt:lpstr>Wingdings</vt:lpstr>
      <vt:lpstr>Wingdings 2</vt:lpstr>
      <vt:lpstr>Ретро</vt:lpstr>
      <vt:lpstr>Тема Office</vt:lpstr>
      <vt:lpstr>1_Тема Office</vt:lpstr>
      <vt:lpstr>4_Тема Office</vt:lpstr>
      <vt:lpstr>HDOfficeLightV0</vt:lpstr>
      <vt:lpstr>2_Тема Office</vt:lpstr>
      <vt:lpstr>Внедрение обязательного социального медицинского страхования</vt:lpstr>
      <vt:lpstr>Ключевые проблемы системы</vt:lpstr>
      <vt:lpstr>Ключевые проблемы системы</vt:lpstr>
      <vt:lpstr>Ключевые проблемы системы</vt:lpstr>
      <vt:lpstr>Ключевые проблемы системы</vt:lpstr>
      <vt:lpstr>Основные системные риски</vt:lpstr>
      <vt:lpstr>Презентация PowerPoint</vt:lpstr>
      <vt:lpstr>Мировые тренды развития моделей здравоохранения</vt:lpstr>
      <vt:lpstr>Мировая  тенденция: Почему  выбран ОСМС?</vt:lpstr>
      <vt:lpstr>Мировая  тенденция: почему один Фонд?</vt:lpstr>
      <vt:lpstr>Предпосылки внедрения ОСМС в РК </vt:lpstr>
      <vt:lpstr>Цели внедрения ОСМС</vt:lpstr>
      <vt:lpstr>Oсновные принципы систем ОСМС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Пакет медицинских услуг и варианты решения вопроса социально-значимых заболеваний в рамках ОСМС</vt:lpstr>
      <vt:lpstr>Презентация PowerPoint</vt:lpstr>
      <vt:lpstr>Пакеты медицинских услуг</vt:lpstr>
      <vt:lpstr>   </vt:lpstr>
      <vt:lpstr>Презентация PowerPoint</vt:lpstr>
      <vt:lpstr>Презентация PowerPoint</vt:lpstr>
      <vt:lpstr>Особенности закупа в Республике Казахстан</vt:lpstr>
      <vt:lpstr>Презентация PowerPoint</vt:lpstr>
      <vt:lpstr>Презентация PowerPoint</vt:lpstr>
      <vt:lpstr>Презентация PowerPoint</vt:lpstr>
      <vt:lpstr>Презентация PowerPoint</vt:lpstr>
      <vt:lpstr>Обеспечение прозрачности и подотчетности обществу</vt:lpstr>
      <vt:lpstr>Презентация PowerPoint</vt:lpstr>
      <vt:lpstr>Презентация PowerPoint</vt:lpstr>
      <vt:lpstr>Презентация PowerPoint</vt:lpstr>
      <vt:lpstr>Ожидаемые результаты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ОСМС</dc:title>
  <dc:creator>User</dc:creator>
  <cp:lastModifiedBy>Гульмира Мусайбекова</cp:lastModifiedBy>
  <cp:revision>656</cp:revision>
  <cp:lastPrinted>2016-05-30T09:27:56Z</cp:lastPrinted>
  <dcterms:created xsi:type="dcterms:W3CDTF">2015-05-18T09:28:19Z</dcterms:created>
  <dcterms:modified xsi:type="dcterms:W3CDTF">2016-06-09T15:24:03Z</dcterms:modified>
</cp:coreProperties>
</file>