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44" r:id="rId3"/>
    <p:sldId id="414" r:id="rId4"/>
    <p:sldId id="463" r:id="rId5"/>
    <p:sldId id="468" r:id="rId6"/>
    <p:sldId id="467" r:id="rId7"/>
    <p:sldId id="469" r:id="rId8"/>
    <p:sldId id="457" r:id="rId9"/>
    <p:sldId id="459" r:id="rId10"/>
    <p:sldId id="364" r:id="rId11"/>
    <p:sldId id="427" r:id="rId12"/>
    <p:sldId id="462" r:id="rId13"/>
    <p:sldId id="466" r:id="rId14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3FF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76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3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24"/>
    </p:cViewPr>
  </p:sorterViewPr>
  <p:notesViewPr>
    <p:cSldViewPr showGuides="1">
      <p:cViewPr varScale="1">
        <p:scale>
          <a:sx n="79" d="100"/>
          <a:sy n="79" d="100"/>
        </p:scale>
        <p:origin x="3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995542240871957"/>
                  <c:y val="-7.20037252696766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50" dirty="0">
                        <a:solidFill>
                          <a:schemeClr val="bg1"/>
                        </a:solidFill>
                      </a:rPr>
                      <a:t>205,8 млрд. </a:t>
                    </a:r>
                    <a:r>
                      <a:rPr lang="ru-RU" sz="1050" dirty="0" err="1" smtClean="0">
                        <a:solidFill>
                          <a:schemeClr val="bg1"/>
                        </a:solidFill>
                      </a:rPr>
                      <a:t>тг</a:t>
                    </a:r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. розничный </a:t>
                    </a:r>
                    <a:r>
                      <a:rPr lang="ru-RU" sz="1050" dirty="0">
                        <a:solidFill>
                          <a:schemeClr val="bg1"/>
                        </a:solidFill>
                      </a:rPr>
                      <a:t>рынок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54428485604731"/>
                      <c:h val="0.3744744189140589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0655118889510524"/>
                  <c:y val="2.78954513043640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5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50" dirty="0">
                        <a:solidFill>
                          <a:schemeClr val="bg1"/>
                        </a:solidFill>
                      </a:rPr>
                      <a:t>160,4 млрд.</a:t>
                    </a:r>
                    <a:r>
                      <a:rPr lang="ru-RU" sz="1050" baseline="0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sz="1050" baseline="0" dirty="0" err="1" smtClean="0">
                        <a:solidFill>
                          <a:schemeClr val="bg1"/>
                        </a:solidFill>
                      </a:rPr>
                      <a:t>тг</a:t>
                    </a:r>
                    <a:r>
                      <a:rPr lang="ru-RU" sz="1050" baseline="0" dirty="0" smtClean="0">
                        <a:solidFill>
                          <a:schemeClr val="bg1"/>
                        </a:solidFill>
                      </a:rPr>
                      <a:t>. </a:t>
                    </a:r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- доля ГОБМП</a:t>
                    </a:r>
                    <a:endParaRPr lang="ru-RU" sz="105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20534817045707"/>
                      <c:h val="0.421996553294015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Лист1!$B$2:$C$2</c:f>
              <c:numCache>
                <c:formatCode>General</c:formatCode>
                <c:ptCount val="2"/>
                <c:pt idx="0">
                  <c:v>205.8</c:v>
                </c:pt>
                <c:pt idx="1">
                  <c:v>160.4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623495328246311"/>
          <c:y val="6.3081995757205203E-2"/>
          <c:w val="0.53271912551987877"/>
          <c:h val="0.805019285841360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Лист1!$B$22</c:f>
              <c:strCache>
                <c:ptCount val="1"/>
                <c:pt idx="0">
                  <c:v>Цена импорта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Лист1!$B$23:$B$26</c:f>
              <c:numCache>
                <c:formatCode>General</c:formatCode>
                <c:ptCount val="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</c:numCache>
            </c:numRef>
          </c:val>
        </c:ser>
        <c:ser>
          <c:idx val="1"/>
          <c:order val="1"/>
          <c:tx>
            <c:strRef>
              <c:f>Лист1!$C$22</c:f>
              <c:strCache>
                <c:ptCount val="1"/>
                <c:pt idx="0">
                  <c:v>Оптовая цена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val>
            <c:numRef>
              <c:f>Лист1!$C$23:$C$26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/>
        <c:axId val="482041864"/>
        <c:axId val="482030888"/>
      </c:barChart>
      <c:catAx>
        <c:axId val="482041864"/>
        <c:scaling>
          <c:orientation val="minMax"/>
        </c:scaling>
        <c:delete val="1"/>
        <c:axPos val="b"/>
        <c:majorTickMark val="out"/>
        <c:minorTickMark val="none"/>
        <c:tickLblPos val="none"/>
        <c:crossAx val="482030888"/>
        <c:crosses val="autoZero"/>
        <c:auto val="1"/>
        <c:lblAlgn val="ctr"/>
        <c:lblOffset val="100"/>
        <c:noMultiLvlLbl val="0"/>
      </c:catAx>
      <c:valAx>
        <c:axId val="482030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82041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Лист1!$C$33</c:f>
              <c:strCache>
                <c:ptCount val="1"/>
                <c:pt idx="0">
                  <c:v>Розничная наценка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trendline>
            <c:spPr>
              <a:ln w="1270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cat>
            <c:strRef>
              <c:f>Лист1!$B$34:$B$39</c:f>
              <c:strCache>
                <c:ptCount val="6"/>
                <c:pt idx="0">
                  <c:v>0,00 - 3,60</c:v>
                </c:pt>
                <c:pt idx="1">
                  <c:v>4,81 - 6,50</c:v>
                </c:pt>
                <c:pt idx="2">
                  <c:v>9,76 - 14,00</c:v>
                </c:pt>
                <c:pt idx="3">
                  <c:v>15,56 - 30,00</c:v>
                </c:pt>
                <c:pt idx="4">
                  <c:v>33,76 - 50,00</c:v>
                </c:pt>
                <c:pt idx="5">
                  <c:v>66,68 - 100,00</c:v>
                </c:pt>
              </c:strCache>
            </c:strRef>
          </c:cat>
          <c:val>
            <c:numRef>
              <c:f>Лист1!$C$34:$C$39</c:f>
              <c:numCache>
                <c:formatCode>0%</c:formatCode>
                <c:ptCount val="6"/>
                <c:pt idx="0">
                  <c:v>0.4</c:v>
                </c:pt>
                <c:pt idx="1">
                  <c:v>0.30000000000000032</c:v>
                </c:pt>
                <c:pt idx="2">
                  <c:v>0.2</c:v>
                </c:pt>
                <c:pt idx="3">
                  <c:v>0.18000000000000019</c:v>
                </c:pt>
                <c:pt idx="4">
                  <c:v>0.16</c:v>
                </c:pt>
                <c:pt idx="5">
                  <c:v>0.12000000000000002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2051664"/>
        <c:axId val="482044608"/>
      </c:barChart>
      <c:catAx>
        <c:axId val="482051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ru-RU" sz="800">
                    <a:latin typeface="Arial" pitchFamily="34" charset="0"/>
                    <a:cs typeface="Arial" pitchFamily="34" charset="0"/>
                  </a:defRPr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Цена производителя</a:t>
                </a:r>
                <a:endParaRPr lang="ru-RU" sz="800" dirty="0">
                  <a:latin typeface="Arial" pitchFamily="34" charset="0"/>
                  <a:cs typeface="Arial" pitchFamily="34" charset="0"/>
                </a:endParaRP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ru-RU"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82044608"/>
        <c:crosses val="autoZero"/>
        <c:auto val="1"/>
        <c:lblAlgn val="ctr"/>
        <c:lblOffset val="100"/>
        <c:noMultiLvlLbl val="0"/>
      </c:catAx>
      <c:valAx>
        <c:axId val="482044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ru-RU" sz="9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482051664"/>
        <c:crosses val="autoZero"/>
        <c:crossBetween val="between"/>
      </c:valAx>
    </c:plotArea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A3B0D-B956-D644-9478-FE69F5A64078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A98AE-0501-C34A-9C93-E20A51E1C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512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3F733-8CAE-4AB6-AC92-01C4BA738CEB}" type="datetimeFigureOut">
              <a:rPr lang="da-DK" smtClean="0"/>
              <a:pPr/>
              <a:t>26-05-2016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0D686-AADB-418F-9A4F-78C2E9B8E81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0709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sz="1050" dirty="0" smtClean="0"/>
          </a:p>
        </p:txBody>
      </p:sp>
    </p:spTree>
    <p:extLst>
      <p:ext uri="{BB962C8B-B14F-4D97-AF65-F5344CB8AC3E}">
        <p14:creationId xmlns:p14="http://schemas.microsoft.com/office/powerpoint/2010/main" val="174682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ru-RU" sz="1050" dirty="0" smtClean="0"/>
          </a:p>
        </p:txBody>
      </p:sp>
    </p:spTree>
    <p:extLst>
      <p:ext uri="{BB962C8B-B14F-4D97-AF65-F5344CB8AC3E}">
        <p14:creationId xmlns:p14="http://schemas.microsoft.com/office/powerpoint/2010/main" val="174682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0D686-AADB-418F-9A4F-78C2E9B8E818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0806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39173-1A68-40B2-A8A3-7D5212874243}" type="datetime1">
              <a:rPr lang="ru-RU" smtClean="0"/>
              <a:t>26.05.2016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34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7D54-95C7-43CD-A85C-49A0CEBA3C1D}" type="datetime1">
              <a:rPr lang="ru-RU" smtClean="0"/>
              <a:t>26.05.2016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721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64F9-5B36-483C-8957-6B9B7DC7D55A}" type="datetime1">
              <a:rPr lang="ru-RU" smtClean="0"/>
              <a:t>26.05.2016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620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8C21-F130-4CE4-85C5-B268CBB1187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7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70F2-AEFB-4E7F-846E-8FF86DB86E0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60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53AC-45CF-4C3A-9EEA-3F624B6BDA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4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E2883-D1D4-4B11-BA64-4254F78AD14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5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BAF61-BC64-4721-A877-112B4C2D03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48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7B65-2E0E-4227-8537-9BD57D34A95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68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13C5-1ADC-4628-9763-ABB6D41CF6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36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BCFD-03B7-4DBF-835C-754FADAC68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2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2102-6FC3-4A03-BAA2-AD9920CA4FD6}" type="datetime1">
              <a:rPr lang="ru-RU" smtClean="0"/>
              <a:t>26.05.2016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9453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87D7A-26D7-44EF-A539-033B6004B18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11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636E-445A-4851-BF07-F531243CD93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258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07DB-D23F-45B8-B7F5-3D09B41E66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5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0048-18E3-4BF2-91E7-B0BA1991B7BB}" type="datetime1">
              <a:rPr lang="ru-RU" smtClean="0"/>
              <a:t>26.05.2016</a:t>
            </a:fld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812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8BCC-18D8-4343-9A73-1FFB5D12E0DC}" type="datetime1">
              <a:rPr lang="ru-RU" smtClean="0"/>
              <a:t>26.05.2016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957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5CCCF-5C9E-491C-A973-08708ACEC1DE}" type="datetime1">
              <a:rPr lang="ru-RU" smtClean="0"/>
              <a:t>26.05.2016</a:t>
            </a:fld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194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1F82-0D1E-43F0-A625-3EC180AB9192}" type="datetime1">
              <a:rPr lang="ru-RU" smtClean="0"/>
              <a:t>26.05.2016</a:t>
            </a:fld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808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3727-0222-4F44-B322-07919F906E84}" type="datetime1">
              <a:rPr lang="ru-RU" smtClean="0"/>
              <a:t>26.05.2016</a:t>
            </a:fld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246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6714-8BEA-414C-A463-301ADFDAB2C7}" type="datetime1">
              <a:rPr lang="ru-RU" smtClean="0"/>
              <a:t>26.05.2016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23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A7B7D-4D04-4B92-98F8-DD5E34466FED}" type="datetime1">
              <a:rPr lang="ru-RU" smtClean="0"/>
              <a:t>26.05.2016</a:t>
            </a:fld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5F4A-747B-4E0C-A0C5-7531C7D1113B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087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600200"/>
            <a:ext cx="8147248" cy="4637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2320" y="6555226"/>
            <a:ext cx="1296000" cy="332656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A7B8C9FF-AD27-400B-9EB2-7A50D5FCF060}" type="datetime1">
              <a:rPr lang="ru-RU" smtClean="0"/>
              <a:t>26.05.2016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4000" y="6525344"/>
            <a:ext cx="1260000" cy="332656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54445F4A-747B-4E0C-A0C5-7531C7D1113B}" type="slidenum">
              <a:rPr lang="da-DK" smtClean="0"/>
              <a:pPr/>
              <a:t>‹#›</a:t>
            </a:fld>
            <a:endParaRPr lang="da-DK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5284" y="1124744"/>
            <a:ext cx="82111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Brief header EHG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0648" y="6309320"/>
            <a:ext cx="3558583" cy="5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0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4850-39F2-4FDA-AA0C-11F371900B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26.05.2016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C86A-2F31-4465-AAAB-F4D0E02313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5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70"/>
          <a:stretch/>
        </p:blipFill>
        <p:spPr bwMode="auto">
          <a:xfrm>
            <a:off x="103030" y="85752"/>
            <a:ext cx="74465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78238" y="103858"/>
            <a:ext cx="7614243" cy="561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9476" y="103858"/>
            <a:ext cx="213519" cy="561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8238" y="221649"/>
            <a:ext cx="7614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Century Gothic" panose="020B0502020202020204" pitchFamily="34" charset="0"/>
              </a:rPr>
              <a:t>Министерство здравоохранения и социального развития РК</a:t>
            </a:r>
            <a:endParaRPr lang="ru-RU" dirty="0">
              <a:solidFill>
                <a:srgbClr val="4BACC6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51841" y="4797152"/>
            <a:ext cx="7240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rgbClr val="4BACC6">
                    <a:lumMod val="50000"/>
                  </a:srgbClr>
                </a:solidFill>
                <a:latin typeface="Century Gothic" panose="020B0502020202020204" pitchFamily="34" charset="0"/>
              </a:rPr>
              <a:t>Предложения по совершенствованию механизмов амбулаторного лекарственного обеспечения в рамках обязательного социального медицинского страхования</a:t>
            </a:r>
          </a:p>
        </p:txBody>
      </p:sp>
    </p:spTree>
    <p:extLst>
      <p:ext uri="{BB962C8B-B14F-4D97-AF65-F5344CB8AC3E}">
        <p14:creationId xmlns:p14="http://schemas.microsoft.com/office/powerpoint/2010/main" val="11353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000" dirty="0"/>
              <a:t>ЗАКОН РЕСПУБЛИКИ КАЗАХСТАН ОБ ОБЯЗАТЕЛЬНОМ СОЦИАЛЬНОМ МЕДИЦИНСКОМ СТРАХОВАНИИ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23528" y="1321289"/>
            <a:ext cx="4464496" cy="4912978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ru-RU" sz="1300" b="1" dirty="0"/>
              <a:t>1. В системе </a:t>
            </a:r>
            <a:r>
              <a:rPr lang="ru-RU" sz="1300" b="1" dirty="0" smtClean="0"/>
              <a:t>ОСМС:</a:t>
            </a:r>
            <a:endParaRPr lang="en-US" sz="1300" b="1" dirty="0"/>
          </a:p>
          <a:p>
            <a:pPr marL="228600" indent="-228600" fontAlgn="base">
              <a:lnSpc>
                <a:spcPct val="90000"/>
              </a:lnSpc>
              <a:buAutoNum type="arabicParenR"/>
            </a:pPr>
            <a:r>
              <a:rPr lang="ru-RU" sz="1300" b="1" i="1" u="sng" dirty="0" smtClean="0"/>
              <a:t>амбулаторно-поликлиническая </a:t>
            </a:r>
            <a:r>
              <a:rPr lang="ru-RU" sz="1300" b="1" i="1" u="sng" dirty="0"/>
              <a:t>помощь </a:t>
            </a:r>
            <a:endParaRPr lang="ru-RU" sz="1300" b="1" i="1" u="sng" dirty="0" smtClean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dirty="0" smtClean="0"/>
              <a:t>(</a:t>
            </a:r>
            <a:r>
              <a:rPr lang="ru-RU" sz="1300" dirty="0"/>
              <a:t>за исключением медицинской помощи при социально значимых заболеваниях, заболеваниях, представляющих опасность для окружающих</a:t>
            </a:r>
            <a:r>
              <a:rPr lang="ru-RU" sz="1300" b="1" dirty="0"/>
              <a:t>, </a:t>
            </a:r>
            <a:r>
              <a:rPr lang="ru-RU" sz="1300" dirty="0"/>
              <a:t>по перечню, определяемому уполномоченным органом), включающая:</a:t>
            </a:r>
            <a:endParaRPr lang="en-US" sz="1300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b="1" i="1" u="sng" dirty="0"/>
              <a:t>первичную медико-санитарную помощь</a:t>
            </a:r>
            <a:r>
              <a:rPr lang="ru-RU" sz="1300" b="1" dirty="0"/>
              <a:t>;</a:t>
            </a:r>
            <a:endParaRPr lang="en-US" sz="1300" b="1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dirty="0"/>
              <a:t>консультативно-диагностическую помощь по направлению специалиста </a:t>
            </a:r>
            <a:r>
              <a:rPr lang="ru-RU" sz="1300" dirty="0" smtClean="0"/>
              <a:t>ПМСП и </a:t>
            </a:r>
            <a:r>
              <a:rPr lang="ru-RU" sz="1300" dirty="0"/>
              <a:t>профильных специалистов</a:t>
            </a:r>
            <a:r>
              <a:rPr lang="ru-RU" sz="1300" b="1" dirty="0" smtClean="0"/>
              <a:t>;</a:t>
            </a:r>
            <a:endParaRPr lang="en-US" sz="1300" b="1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b="1" dirty="0"/>
              <a:t>2. Обеспечение лекарственными средствами в системе </a:t>
            </a:r>
            <a:r>
              <a:rPr lang="ru-RU" sz="1300" b="1" dirty="0" smtClean="0"/>
              <a:t>ОСМС </a:t>
            </a:r>
            <a:r>
              <a:rPr lang="ru-RU" sz="1300" b="1" i="1" u="sng" dirty="0"/>
              <a:t>осуществляется при оказании:</a:t>
            </a:r>
            <a:endParaRPr lang="en-US" sz="1300" b="1" i="1" u="sng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b="1" i="1" u="sng" dirty="0"/>
              <a:t>амбулаторно-поликлинической помощи </a:t>
            </a:r>
            <a:r>
              <a:rPr lang="ru-RU" sz="1300" b="1" dirty="0"/>
              <a:t>- </a:t>
            </a:r>
            <a:r>
              <a:rPr lang="ru-RU" sz="1300" dirty="0"/>
              <a:t>в соответствии с утверждаемым уполномоченным органом перечнем лекарственных средств и специализированных лечебных продуктов для бесплатного и (или) льготного обеспечения отдельных категорий граждан с определенными заболеваниями (состояниями);</a:t>
            </a:r>
            <a:endParaRPr lang="en-US" sz="1300" dirty="0"/>
          </a:p>
          <a:p>
            <a:pPr marL="0" indent="0" fontAlgn="base">
              <a:lnSpc>
                <a:spcPct val="90000"/>
              </a:lnSpc>
              <a:buNone/>
            </a:pPr>
            <a:r>
              <a:rPr lang="ru-RU" sz="1300" b="1" i="1" u="sng" dirty="0"/>
              <a:t>стационарной и </a:t>
            </a:r>
            <a:r>
              <a:rPr lang="ru-RU" sz="1300" b="1" i="1" u="sng" dirty="0" err="1"/>
              <a:t>стационарозамещающей</a:t>
            </a:r>
            <a:r>
              <a:rPr lang="ru-RU" sz="1300" b="1" i="1" u="sng" dirty="0"/>
              <a:t> помощи </a:t>
            </a:r>
            <a:r>
              <a:rPr lang="ru-RU" sz="1300" dirty="0"/>
              <a:t>- в соответствии с утвержденными лекарственными </a:t>
            </a:r>
            <a:r>
              <a:rPr lang="ru-RU" sz="1300" dirty="0" smtClean="0"/>
              <a:t>формулярами медицинских организаций</a:t>
            </a:r>
            <a:endParaRPr lang="en-US" sz="13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932040" y="2132856"/>
            <a:ext cx="3816424" cy="1224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1. </a:t>
            </a:r>
            <a:r>
              <a:rPr lang="ru-RU" sz="1900" dirty="0" smtClean="0"/>
              <a:t>Внести  изменения и дополнения в ПП РК № </a:t>
            </a:r>
            <a:r>
              <a:rPr lang="en-US" sz="1900" dirty="0" smtClean="0"/>
              <a:t>1729 </a:t>
            </a:r>
            <a:r>
              <a:rPr lang="ru-RU" sz="1900" dirty="0" smtClean="0"/>
              <a:t> от 30.10.2009г   (</a:t>
            </a:r>
            <a:r>
              <a:rPr lang="ru-RU" sz="1900" dirty="0"/>
              <a:t>П</a:t>
            </a:r>
            <a:r>
              <a:rPr lang="ru-RU" sz="1900" dirty="0" smtClean="0"/>
              <a:t>равила закупа</a:t>
            </a:r>
            <a:r>
              <a:rPr lang="en-US" sz="1900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10</a:t>
            </a:r>
            <a:endParaRPr lang="da-DK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628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932706" y="1268760"/>
            <a:ext cx="3825252" cy="720080"/>
          </a:xfrm>
          <a:solidFill>
            <a:srgbClr val="36A3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ru-RU" sz="2000" dirty="0" smtClean="0"/>
              <a:t>Необходимые изменения в НПА</a:t>
            </a:r>
            <a:endParaRPr lang="en-US" sz="2000" dirty="0"/>
          </a:p>
        </p:txBody>
      </p:sp>
      <p:sp>
        <p:nvSpPr>
          <p:cNvPr id="16" name="Content Placeholder 9"/>
          <p:cNvSpPr txBox="1">
            <a:spLocks/>
          </p:cNvSpPr>
          <p:nvPr/>
        </p:nvSpPr>
        <p:spPr>
          <a:xfrm>
            <a:off x="4932040" y="3501008"/>
            <a:ext cx="3816424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2. </a:t>
            </a:r>
            <a:r>
              <a:rPr lang="ru-RU" sz="1800" dirty="0"/>
              <a:t>Внести  изменения и дополнения в </a:t>
            </a:r>
            <a:r>
              <a:rPr lang="ru-RU" sz="1800" dirty="0" smtClean="0"/>
              <a:t> Приказ МЗСР №</a:t>
            </a:r>
            <a:r>
              <a:rPr lang="en-US" sz="1800" dirty="0" smtClean="0"/>
              <a:t> </a:t>
            </a:r>
            <a:r>
              <a:rPr lang="en-US" sz="1800" dirty="0"/>
              <a:t>786 </a:t>
            </a:r>
            <a:r>
              <a:rPr lang="ru-RU" sz="1800" dirty="0" smtClean="0"/>
              <a:t>от 04.11.2011г.  </a:t>
            </a:r>
            <a:r>
              <a:rPr lang="en-US" sz="1800" dirty="0" smtClean="0"/>
              <a:t>(</a:t>
            </a:r>
            <a:r>
              <a:rPr lang="ru-RU" sz="1800" dirty="0" smtClean="0"/>
              <a:t>Перечень АЛО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17" name="Content Placeholder 9"/>
          <p:cNvSpPr txBox="1">
            <a:spLocks/>
          </p:cNvSpPr>
          <p:nvPr/>
        </p:nvSpPr>
        <p:spPr>
          <a:xfrm>
            <a:off x="4932040" y="4869160"/>
            <a:ext cx="3816424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/>
              <a:t>3. </a:t>
            </a:r>
            <a:r>
              <a:rPr lang="ru-RU" sz="1800" dirty="0" smtClean="0"/>
              <a:t>Разработать  Правила возмещения фармацевтических услуг и критерии отбора Поставщиков</a:t>
            </a:r>
            <a:endParaRPr lang="en-US" sz="1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242287"/>
            <a:ext cx="2736304" cy="6157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785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0" y="6242287"/>
            <a:ext cx="2736304" cy="6157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889" y="188640"/>
            <a:ext cx="8147248" cy="778098"/>
          </a:xfrm>
        </p:spPr>
        <p:txBody>
          <a:bodyPr>
            <a:noAutofit/>
          </a:bodyPr>
          <a:lstStyle/>
          <a:p>
            <a:r>
              <a:rPr lang="ru-RU" sz="2400" dirty="0" smtClean="0"/>
              <a:t>Лекарственное обеспечение в системе социального медицинского страхования – Результаты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da-DK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567356" y="1328201"/>
            <a:ext cx="1275023" cy="622154"/>
          </a:xfrm>
          <a:prstGeom prst="rect">
            <a:avLst/>
          </a:prstGeom>
          <a:solidFill>
            <a:srgbClr val="36A3FF"/>
          </a:solidFill>
          <a:ln w="9525" cmpd="sng">
            <a:solidFill>
              <a:schemeClr val="tx2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Цели</a:t>
            </a:r>
            <a:endParaRPr lang="en-GB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560676" y="2671759"/>
            <a:ext cx="1275022" cy="3637561"/>
          </a:xfrm>
          <a:prstGeom prst="rect">
            <a:avLst/>
          </a:prstGeom>
          <a:solidFill>
            <a:srgbClr val="36A3FF"/>
          </a:solidFill>
          <a:ln w="9525" cmpd="sng">
            <a:solidFill>
              <a:schemeClr val="tx2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Результаты</a:t>
            </a: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4"/>
          <p:cNvSpPr txBox="1">
            <a:spLocks/>
          </p:cNvSpPr>
          <p:nvPr/>
        </p:nvSpPr>
        <p:spPr>
          <a:xfrm>
            <a:off x="1979712" y="2671759"/>
            <a:ext cx="6703425" cy="3637561"/>
          </a:xfrm>
          <a:prstGeom prst="rect">
            <a:avLst/>
          </a:prstGeom>
          <a:ln w="9525" cmpd="sng">
            <a:solidFill>
              <a:schemeClr val="tx2"/>
            </a:solidFill>
            <a:prstDash val="solid"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Модель лекарственного обеспечения, сопоставимая с большинством стран ОЭСР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Повышение солидарности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Улучшенный доступ к большему количеству лекарств и больше аптек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Справедливые цены и наценки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Улучшение приверженности в лечении рецептурными лекарствами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Фокус на ПМСП и профилактику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Стимулирование перехода от стационарной помощи к амбулаторной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Стимулирование деятельности малого и среднего бизнеса (аптеки и оптовики)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  <a:p>
            <a:pPr marL="342900" indent="-342900">
              <a:lnSpc>
                <a:spcPct val="70000"/>
              </a:lnSpc>
              <a:buAutoNum type="arabicPeriod"/>
            </a:pPr>
            <a:r>
              <a:rPr lang="ru-RU" sz="1600" dirty="0" smtClean="0">
                <a:solidFill>
                  <a:srgbClr val="1F497D"/>
                </a:solidFill>
                <a:cs typeface="Arial" panose="020B0604020202020204" pitchFamily="34" charset="0"/>
              </a:rPr>
              <a:t>Пациенты увидят преимущества системы социального медицинского страхования  </a:t>
            </a:r>
            <a:endParaRPr lang="en-GB" sz="1600" dirty="0" smtClean="0">
              <a:solidFill>
                <a:srgbClr val="1F497D"/>
              </a:solidFill>
              <a:cs typeface="Arial" panose="020B0604020202020204" pitchFamily="34" charset="0"/>
            </a:endParaRPr>
          </a:p>
        </p:txBody>
      </p:sp>
      <p:sp>
        <p:nvSpPr>
          <p:cNvPr id="10" name="Текст 4"/>
          <p:cNvSpPr txBox="1">
            <a:spLocks/>
          </p:cNvSpPr>
          <p:nvPr/>
        </p:nvSpPr>
        <p:spPr>
          <a:xfrm>
            <a:off x="1979712" y="1340768"/>
            <a:ext cx="6703425" cy="610911"/>
          </a:xfrm>
          <a:prstGeom prst="rect">
            <a:avLst/>
          </a:prstGeom>
          <a:ln w="9525" cmpd="sng">
            <a:solidFill>
              <a:schemeClr val="tx2"/>
            </a:solidFill>
            <a:prstDash val="solid"/>
          </a:ln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>Модернизация действующей системы АЛО</a:t>
            </a:r>
          </a:p>
          <a:p>
            <a:r>
              <a:rPr lang="ru-RU" sz="1600" b="1" dirty="0" smtClean="0">
                <a:solidFill>
                  <a:srgbClr val="1F497D"/>
                </a:solidFill>
                <a:cs typeface="Arial" panose="020B0604020202020204" pitchFamily="34" charset="0"/>
              </a:rPr>
              <a:t>Подготовить систему АЛО к включению в систему ОСМС </a:t>
            </a:r>
            <a:endParaRPr lang="en-GB" sz="1600" b="1" dirty="0" smtClean="0">
              <a:solidFill>
                <a:srgbClr val="1F497D"/>
              </a:solidFill>
              <a:cs typeface="Arial" panose="020B0604020202020204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906274" y="2023687"/>
            <a:ext cx="576000" cy="5760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578682" y="2023687"/>
            <a:ext cx="576000" cy="57600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82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70"/>
          <a:stretch/>
        </p:blipFill>
        <p:spPr bwMode="auto">
          <a:xfrm>
            <a:off x="103030" y="85752"/>
            <a:ext cx="74465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78238" y="103858"/>
            <a:ext cx="7829550" cy="561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9476" y="103858"/>
            <a:ext cx="213519" cy="561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8238" y="221649"/>
            <a:ext cx="782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4BACC6">
                    <a:lumMod val="50000"/>
                  </a:srgbClr>
                </a:solidFill>
                <a:latin typeface="Century Gothic" panose="020B0502020202020204" pitchFamily="34" charset="0"/>
              </a:rPr>
              <a:t>Министерство здравоохранения и социального развития РК</a:t>
            </a:r>
            <a:endParaRPr lang="ru-RU" dirty="0">
              <a:solidFill>
                <a:srgbClr val="4BACC6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2813522"/>
            <a:ext cx="3927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242287"/>
            <a:ext cx="2736304" cy="6157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089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6425952"/>
            <a:ext cx="2736304" cy="4320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6718" y="217717"/>
            <a:ext cx="9036992" cy="4397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Лекарственное обеспечение Республики Казахстан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9274" y="764704"/>
            <a:ext cx="214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ситуация</a:t>
            </a:r>
            <a:endParaRPr lang="ru-RU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373348" y="1124744"/>
            <a:ext cx="0" cy="56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619672" y="6596390"/>
            <a:ext cx="21000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solidFill>
                  <a:prstClr val="black"/>
                </a:solidFill>
                <a:cs typeface="Arial" pitchFamily="34" charset="0"/>
              </a:rPr>
              <a:t>* Источник - </a:t>
            </a:r>
            <a:r>
              <a:rPr lang="en-US" sz="1100" i="1" dirty="0">
                <a:solidFill>
                  <a:prstClr val="black"/>
                </a:solidFill>
                <a:cs typeface="Arial" pitchFamily="34" charset="0"/>
              </a:rPr>
              <a:t>IMS CIS </a:t>
            </a:r>
            <a:endParaRPr lang="ru-RU" sz="1100" i="1" dirty="0">
              <a:solidFill>
                <a:prstClr val="black"/>
              </a:solidFill>
              <a:ea typeface="Tahoma" pitchFamily="34" charset="0"/>
              <a:cs typeface="Arial" pitchFamily="34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29198" y="1884317"/>
            <a:ext cx="1368152" cy="646331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200" dirty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Общий объем -  </a:t>
            </a:r>
            <a:r>
              <a:rPr lang="ru-RU" alt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366,2</a:t>
            </a:r>
            <a:r>
              <a:rPr lang="en-US" alt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>
                <a:solidFill>
                  <a:srgbClr val="FF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млрд. тенге*</a:t>
            </a:r>
          </a:p>
        </p:txBody>
      </p:sp>
      <p:sp>
        <p:nvSpPr>
          <p:cNvPr id="31" name="Заголовок 1"/>
          <p:cNvSpPr>
            <a:spLocks/>
          </p:cNvSpPr>
          <p:nvPr/>
        </p:nvSpPr>
        <p:spPr bwMode="auto">
          <a:xfrm>
            <a:off x="298415" y="1124744"/>
            <a:ext cx="3879457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объем фармацевтического рынка </a:t>
            </a:r>
          </a:p>
          <a:p>
            <a:pPr algn="ctr"/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ru-RU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ru-RU" alt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70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98998"/>
              </p:ext>
            </p:extLst>
          </p:nvPr>
        </p:nvGraphicFramePr>
        <p:xfrm>
          <a:off x="159764" y="5085184"/>
          <a:ext cx="4099197" cy="1463232"/>
        </p:xfrm>
        <a:graphic>
          <a:graphicData uri="http://schemas.openxmlformats.org/drawingml/2006/table">
            <a:tbl>
              <a:tblPr/>
              <a:tblGrid>
                <a:gridCol w="1070587"/>
                <a:gridCol w="951849"/>
                <a:gridCol w="969035"/>
                <a:gridCol w="1107726"/>
              </a:tblGrid>
              <a:tr h="176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6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ГОБМП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139,2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142,1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160,4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АЛО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(54%)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(55%)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(52%)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Стационар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(46%)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(45%)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(48%)</a:t>
                      </a:r>
                    </a:p>
                  </a:txBody>
                  <a:tcPr marL="91436" marR="91436"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136522" y="4581128"/>
            <a:ext cx="404834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лекарственного обеспечения </a:t>
            </a:r>
          </a:p>
          <a:p>
            <a:pPr algn="ctr"/>
            <a:r>
              <a:rPr lang="ru-RU" altLang="ru-RU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по годам (млрд. тенге)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4572210" y="5803445"/>
            <a:ext cx="4410309" cy="42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565214" y="5989772"/>
            <a:ext cx="4417306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 - включая многокомпонентные ЛС</a:t>
            </a:r>
          </a:p>
          <a:p>
            <a:pPr algn="just"/>
            <a:r>
              <a:rPr lang="ru-RU" sz="1200" b="1" i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- период разработки КНФ, будет дополняться</a:t>
            </a:r>
            <a:endParaRPr lang="ru-RU" sz="1200" b="1" i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72211" y="1292373"/>
            <a:ext cx="4410309" cy="461665"/>
          </a:xfrm>
          <a:prstGeom prst="rect">
            <a:avLst/>
          </a:prstGeom>
          <a:solidFill>
            <a:srgbClr val="EEECE1"/>
          </a:solidFill>
          <a:ln w="15875">
            <a:solidFill>
              <a:srgbClr val="4F81BD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charset="0"/>
                <a:cs typeface="Arial" panose="020B0604020202020204" pitchFamily="34" charset="0"/>
              </a:rPr>
              <a:t>Зарегистрировано 7 713 </a:t>
            </a:r>
            <a:r>
              <a:rPr lang="ru-RU" sz="12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Tahoma" charset="0"/>
                <a:cs typeface="Arial" panose="020B0604020202020204" pitchFamily="34" charset="0"/>
              </a:rPr>
              <a:t>лекарственных средств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charset="0"/>
                <a:cs typeface="Arial" panose="020B0604020202020204" pitchFamily="34" charset="0"/>
              </a:rPr>
              <a:t> (ЛС), (2 436 МНН*)</a:t>
            </a:r>
          </a:p>
        </p:txBody>
      </p:sp>
      <p:cxnSp>
        <p:nvCxnSpPr>
          <p:cNvPr id="25" name="Прямая со стрелкой 24"/>
          <p:cNvCxnSpPr>
            <a:stCxn id="24" idx="2"/>
            <a:endCxn id="27" idx="0"/>
          </p:cNvCxnSpPr>
          <p:nvPr/>
        </p:nvCxnSpPr>
        <p:spPr>
          <a:xfrm flipH="1">
            <a:off x="6777365" y="1754038"/>
            <a:ext cx="1" cy="753976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27" name="Прямоугольник 26"/>
          <p:cNvSpPr/>
          <p:nvPr/>
        </p:nvSpPr>
        <p:spPr>
          <a:xfrm>
            <a:off x="4869365" y="2508014"/>
            <a:ext cx="3816000" cy="646331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Из них включено в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Казахстанский национальный лекарственный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формуляр*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kumimoji="0" lang="nl-NL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nl-NL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644 </a:t>
            </a:r>
            <a:r>
              <a:rPr kumimoji="0" lang="ru-RU" sz="1200" b="1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МНН </a:t>
            </a:r>
            <a:endParaRPr kumimoji="0" lang="ru-RU" sz="1200" b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47"/>
          <p:cNvSpPr>
            <a:spLocks noChangeArrowheads="1"/>
          </p:cNvSpPr>
          <p:nvPr/>
        </p:nvSpPr>
        <p:spPr bwMode="auto">
          <a:xfrm>
            <a:off x="4572211" y="3591465"/>
            <a:ext cx="2089628" cy="1264054"/>
          </a:xfrm>
          <a:prstGeom prst="rect">
            <a:avLst/>
          </a:prstGeom>
          <a:solidFill>
            <a:srgbClr val="EEECE1"/>
          </a:solidFill>
          <a:ln w="15875">
            <a:solidFill>
              <a:srgbClr val="4F81BD"/>
            </a:solidFill>
            <a:prstDash val="solid"/>
            <a:miter lim="800000"/>
            <a:headEnd/>
            <a:tailEnd/>
          </a:ln>
          <a:extLst/>
        </p:spPr>
        <p:txBody>
          <a:bodyPr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Перечень ЛС для стационара, закупаемый Единым дистрибьютором</a:t>
            </a: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572211" y="5001740"/>
            <a:ext cx="4410308" cy="615950"/>
          </a:xfrm>
          <a:prstGeom prst="rect">
            <a:avLst/>
          </a:prstGeom>
          <a:solidFill>
            <a:srgbClr val="EEECE1"/>
          </a:solidFill>
          <a:ln w="15875">
            <a:solidFill>
              <a:srgbClr val="4F81BD"/>
            </a:solidFill>
            <a:prstDash val="solid"/>
          </a:ln>
        </p:spPr>
        <p:txBody>
          <a:bodyPr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Перечень ЛС для АЛО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kumimoji="0" lang="ru-RU" sz="12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 49 группам заболеваний</a:t>
            </a:r>
            <a:endParaRPr kumimoji="0" lang="ru-RU" sz="1200" b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48"/>
          <p:cNvSpPr>
            <a:spLocks noChangeArrowheads="1"/>
          </p:cNvSpPr>
          <p:nvPr/>
        </p:nvSpPr>
        <p:spPr bwMode="auto">
          <a:xfrm>
            <a:off x="6952734" y="3600197"/>
            <a:ext cx="2029785" cy="1255322"/>
          </a:xfrm>
          <a:prstGeom prst="rect">
            <a:avLst/>
          </a:prstGeom>
          <a:solidFill>
            <a:srgbClr val="EEECE1"/>
          </a:solidFill>
          <a:ln w="15875">
            <a:solidFill>
              <a:srgbClr val="4F81BD"/>
            </a:solidFill>
            <a:prstDash val="solid"/>
            <a:miter lim="800000"/>
            <a:headEnd/>
            <a:tailEnd/>
          </a:ln>
          <a:extLst/>
        </p:spPr>
        <p:txBody>
          <a:bodyPr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Перечень ЛС для самостоятельного закуп </a:t>
            </a:r>
            <a:r>
              <a:rPr kumimoji="0" lang="ru-RU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мед.организациями</a:t>
            </a:r>
            <a:endParaRPr kumimoji="0" lang="ru-RU" sz="1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Диаграмм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826625"/>
              </p:ext>
            </p:extLst>
          </p:nvPr>
        </p:nvGraphicFramePr>
        <p:xfrm>
          <a:off x="-296332" y="2175933"/>
          <a:ext cx="5229982" cy="2405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8" name="Прямая со стрелкой 27"/>
          <p:cNvCxnSpPr/>
          <p:nvPr/>
        </p:nvCxnSpPr>
        <p:spPr>
          <a:xfrm>
            <a:off x="7743568" y="3143987"/>
            <a:ext cx="8237" cy="411888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37" name="Прямая со стрелкой 36"/>
          <p:cNvCxnSpPr/>
          <p:nvPr/>
        </p:nvCxnSpPr>
        <p:spPr>
          <a:xfrm>
            <a:off x="5793626" y="3175216"/>
            <a:ext cx="8237" cy="411888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triangle"/>
          </a:ln>
          <a:effectLst/>
        </p:spPr>
      </p:cxn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84000" y="6525344"/>
            <a:ext cx="1260000" cy="332656"/>
          </a:xfrm>
        </p:spPr>
        <p:txBody>
          <a:bodyPr/>
          <a:lstStyle/>
          <a:p>
            <a:r>
              <a:rPr lang="ru-RU" dirty="0" smtClean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Лекарственное обеспечение: качество, перечни и пакеты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1484784"/>
            <a:ext cx="194421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Регистрация </a:t>
            </a:r>
            <a:endParaRPr lang="en-US" sz="14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</a:t>
            </a:r>
            <a:r>
              <a:rPr lang="en-US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Безопасность </a:t>
            </a:r>
            <a:endParaRPr lang="en-US" sz="14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Регистрируемая цена</a:t>
            </a:r>
            <a:endParaRPr lang="en-US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9872" y="1484784"/>
            <a:ext cx="259228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32240" y="1484784"/>
            <a:ext cx="194421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Доказательства, основанные на фактическом лечении </a:t>
            </a:r>
            <a:endParaRPr lang="en-US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677400" y="139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7704" y="3212976"/>
            <a:ext cx="2088232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</a:t>
            </a:r>
          </a:p>
          <a:p>
            <a:pPr algn="ctr"/>
            <a:r>
              <a:rPr lang="ru-RU" sz="13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СК-Фармации</a:t>
            </a:r>
            <a:endParaRPr lang="en-US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1720" y="3645024"/>
            <a:ext cx="180020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Больничные лекарства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051720" y="4149080"/>
            <a:ext cx="180020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лекарства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051720" y="4653136"/>
            <a:ext cx="180020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Дорогостоящие лекарства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220072" y="3212976"/>
            <a:ext cx="216024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3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Амбулаторный возмещаемый перечень</a:t>
            </a:r>
            <a:endParaRPr lang="en-US" sz="13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436096" y="3933056"/>
            <a:ext cx="180020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Рецептурные лекарства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292080" y="4725144"/>
            <a:ext cx="180020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Пакет ГОБМП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292080" y="5229200"/>
            <a:ext cx="180020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Страховой пакет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Elbow Connector 50"/>
          <p:cNvCxnSpPr>
            <a:stCxn id="9" idx="2"/>
            <a:endCxn id="14" idx="0"/>
          </p:cNvCxnSpPr>
          <p:nvPr/>
        </p:nvCxnSpPr>
        <p:spPr>
          <a:xfrm rot="5400000">
            <a:off x="3509882" y="2006842"/>
            <a:ext cx="648072" cy="176419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9" idx="2"/>
            <a:endCxn id="56" idx="0"/>
          </p:cNvCxnSpPr>
          <p:nvPr/>
        </p:nvCxnSpPr>
        <p:spPr>
          <a:xfrm rot="16200000" flipH="1">
            <a:off x="5184068" y="2096852"/>
            <a:ext cx="648072" cy="15841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1"/>
            <a:endCxn id="9" idx="3"/>
          </p:cNvCxnSpPr>
          <p:nvPr/>
        </p:nvCxnSpPr>
        <p:spPr>
          <a:xfrm flipH="1">
            <a:off x="6012160" y="202484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" idx="3"/>
            <a:endCxn id="9" idx="1"/>
          </p:cNvCxnSpPr>
          <p:nvPr/>
        </p:nvCxnSpPr>
        <p:spPr>
          <a:xfrm>
            <a:off x="2339752" y="202484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56" idx="3"/>
            <a:endCxn id="58" idx="3"/>
          </p:cNvCxnSpPr>
          <p:nvPr/>
        </p:nvCxnSpPr>
        <p:spPr>
          <a:xfrm flipH="1">
            <a:off x="7092280" y="3825044"/>
            <a:ext cx="288032" cy="1116124"/>
          </a:xfrm>
          <a:prstGeom prst="bentConnector3">
            <a:avLst>
              <a:gd name="adj1" fmla="val -793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56" idx="3"/>
            <a:endCxn id="61" idx="3"/>
          </p:cNvCxnSpPr>
          <p:nvPr/>
        </p:nvCxnSpPr>
        <p:spPr>
          <a:xfrm flipH="1">
            <a:off x="7092280" y="3825044"/>
            <a:ext cx="288032" cy="1620180"/>
          </a:xfrm>
          <a:prstGeom prst="bentConnector3">
            <a:avLst>
              <a:gd name="adj1" fmla="val -793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051720" y="5157192"/>
            <a:ext cx="180020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 контракты с ОТП для АЛО</a:t>
            </a:r>
            <a:endParaRPr lang="en-US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556792"/>
            <a:ext cx="2160240" cy="874591"/>
          </a:xfrm>
          <a:prstGeom prst="rect">
            <a:avLst/>
          </a:prstGeom>
        </p:spPr>
      </p:pic>
      <p:sp>
        <p:nvSpPr>
          <p:cNvPr id="25" name="Title 1"/>
          <p:cNvSpPr txBox="1">
            <a:spLocks/>
          </p:cNvSpPr>
          <p:nvPr/>
        </p:nvSpPr>
        <p:spPr>
          <a:xfrm>
            <a:off x="0" y="6237312"/>
            <a:ext cx="2736304" cy="6206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cxnSp>
        <p:nvCxnSpPr>
          <p:cNvPr id="26" name="Straight Arrow Connector 61"/>
          <p:cNvCxnSpPr/>
          <p:nvPr/>
        </p:nvCxnSpPr>
        <p:spPr>
          <a:xfrm>
            <a:off x="4104064" y="5438826"/>
            <a:ext cx="1044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61"/>
          <p:cNvCxnSpPr/>
          <p:nvPr/>
        </p:nvCxnSpPr>
        <p:spPr>
          <a:xfrm>
            <a:off x="4104064" y="4941168"/>
            <a:ext cx="1044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5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1"/>
          <p:cNvSpPr txBox="1">
            <a:spLocks/>
          </p:cNvSpPr>
          <p:nvPr/>
        </p:nvSpPr>
        <p:spPr>
          <a:xfrm>
            <a:off x="0" y="6237312"/>
            <a:ext cx="2736304" cy="6206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64" name="Заголовок 2"/>
          <p:cNvSpPr txBox="1">
            <a:spLocks/>
          </p:cNvSpPr>
          <p:nvPr/>
        </p:nvSpPr>
        <p:spPr bwMode="auto">
          <a:xfrm>
            <a:off x="141268" y="239972"/>
            <a:ext cx="9194395" cy="25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лекарственного обеспечения в условиях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20263" y="2571258"/>
            <a:ext cx="3578596" cy="425694"/>
          </a:xfrm>
          <a:prstGeom prst="rect">
            <a:avLst/>
          </a:prstGeom>
          <a:solidFill>
            <a:srgbClr val="E6B9B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организации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0264" y="3537750"/>
            <a:ext cx="1386670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Единый</a:t>
            </a:r>
          </a:p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Заголовок 2"/>
          <p:cNvSpPr txBox="1">
            <a:spLocks/>
          </p:cNvSpPr>
          <p:nvPr/>
        </p:nvSpPr>
        <p:spPr bwMode="auto">
          <a:xfrm>
            <a:off x="483325" y="1382976"/>
            <a:ext cx="20087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572000" y="540619"/>
            <a:ext cx="0" cy="486000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818069" y="6509510"/>
            <a:ext cx="1260000" cy="332656"/>
          </a:xfrm>
        </p:spPr>
        <p:txBody>
          <a:bodyPr/>
          <a:lstStyle/>
          <a:p>
            <a:r>
              <a:rPr lang="ru-RU" dirty="0">
                <a:latin typeface="+mn-lt"/>
              </a:rPr>
              <a:t>4</a:t>
            </a:r>
            <a:endParaRPr lang="da-DK" dirty="0">
              <a:latin typeface="+mn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907648" y="5373216"/>
            <a:ext cx="1944272" cy="307777"/>
          </a:xfrm>
          <a:prstGeom prst="rect">
            <a:avLst/>
          </a:prstGeom>
          <a:noFill/>
          <a:ln>
            <a:noFill/>
            <a:prstDash val="dash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Денежные потоки</a:t>
            </a: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Заголовок 2"/>
          <p:cNvSpPr txBox="1">
            <a:spLocks/>
          </p:cNvSpPr>
          <p:nvPr/>
        </p:nvSpPr>
        <p:spPr bwMode="auto">
          <a:xfrm>
            <a:off x="1122414" y="764704"/>
            <a:ext cx="29492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Действующая в рамках ГОБМП</a:t>
            </a:r>
          </a:p>
        </p:txBody>
      </p:sp>
      <p:sp>
        <p:nvSpPr>
          <p:cNvPr id="69" name="Заголовок 2"/>
          <p:cNvSpPr txBox="1">
            <a:spLocks/>
          </p:cNvSpPr>
          <p:nvPr/>
        </p:nvSpPr>
        <p:spPr bwMode="auto">
          <a:xfrm>
            <a:off x="5453508" y="783429"/>
            <a:ext cx="27363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Планируемая в рамках ОСМС</a:t>
            </a:r>
          </a:p>
        </p:txBody>
      </p:sp>
      <p:sp>
        <p:nvSpPr>
          <p:cNvPr id="73" name="Заголовок 2"/>
          <p:cNvSpPr txBox="1">
            <a:spLocks/>
          </p:cNvSpPr>
          <p:nvPr/>
        </p:nvSpPr>
        <p:spPr bwMode="auto">
          <a:xfrm>
            <a:off x="2859364" y="1392373"/>
            <a:ext cx="1316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Местный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808140" y="1735162"/>
            <a:ext cx="1295777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МЗСР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2736302" y="1769127"/>
            <a:ext cx="1562555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2736303" y="3550303"/>
            <a:ext cx="1562555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4912808" y="3579370"/>
            <a:ext cx="3578596" cy="425694"/>
          </a:xfrm>
          <a:prstGeom prst="rect">
            <a:avLst/>
          </a:prstGeom>
          <a:solidFill>
            <a:srgbClr val="E6B9B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Медицинские организации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4912809" y="4581128"/>
            <a:ext cx="1386670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Единый</a:t>
            </a:r>
          </a:p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Заголовок 2"/>
          <p:cNvSpPr txBox="1">
            <a:spLocks/>
          </p:cNvSpPr>
          <p:nvPr/>
        </p:nvSpPr>
        <p:spPr bwMode="auto">
          <a:xfrm>
            <a:off x="4589927" y="1385348"/>
            <a:ext cx="14942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sp>
        <p:nvSpPr>
          <p:cNvPr id="102" name="Заголовок 2"/>
          <p:cNvSpPr txBox="1">
            <a:spLocks/>
          </p:cNvSpPr>
          <p:nvPr/>
        </p:nvSpPr>
        <p:spPr bwMode="auto">
          <a:xfrm>
            <a:off x="7687893" y="1829510"/>
            <a:ext cx="1316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Местный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4912809" y="1772816"/>
            <a:ext cx="1027344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МЗСР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7831961" y="2240421"/>
            <a:ext cx="864104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928848" y="4601238"/>
            <a:ext cx="1562555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Заголовок 2"/>
          <p:cNvSpPr txBox="1">
            <a:spLocks/>
          </p:cNvSpPr>
          <p:nvPr/>
        </p:nvSpPr>
        <p:spPr bwMode="auto">
          <a:xfrm>
            <a:off x="4921895" y="5156155"/>
            <a:ext cx="1316434" cy="15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Списку ЕД</a:t>
            </a:r>
          </a:p>
        </p:txBody>
      </p:sp>
      <p:sp>
        <p:nvSpPr>
          <p:cNvPr id="113" name="Заголовок 2"/>
          <p:cNvSpPr txBox="1">
            <a:spLocks/>
          </p:cNvSpPr>
          <p:nvPr/>
        </p:nvSpPr>
        <p:spPr bwMode="auto">
          <a:xfrm>
            <a:off x="6821660" y="5127273"/>
            <a:ext cx="16697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Самостоятельный закуп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(вне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писка ЕД)</a:t>
            </a:r>
          </a:p>
        </p:txBody>
      </p:sp>
      <p:sp>
        <p:nvSpPr>
          <p:cNvPr id="157" name="Прямоугольник 156"/>
          <p:cNvSpPr/>
          <p:nvPr/>
        </p:nvSpPr>
        <p:spPr>
          <a:xfrm>
            <a:off x="4871422" y="2571258"/>
            <a:ext cx="2796922" cy="425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 социального медицинского страхования  (ФСМС)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1867321" y="5669099"/>
            <a:ext cx="948540" cy="307777"/>
          </a:xfrm>
          <a:prstGeom prst="rect">
            <a:avLst/>
          </a:prstGeom>
          <a:noFill/>
          <a:ln>
            <a:noFill/>
            <a:prstDash val="dash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ЛС, ИМН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1" name="Прямая со стрелкой 160"/>
          <p:cNvCxnSpPr/>
          <p:nvPr/>
        </p:nvCxnSpPr>
        <p:spPr>
          <a:xfrm flipH="1">
            <a:off x="1475656" y="2204864"/>
            <a:ext cx="0" cy="324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flipH="1">
            <a:off x="3491880" y="2204864"/>
            <a:ext cx="0" cy="324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1691680" y="3249008"/>
            <a:ext cx="0" cy="25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flipH="1">
            <a:off x="3131840" y="3249008"/>
            <a:ext cx="0" cy="25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>
            <a:off x="1691848" y="3243555"/>
            <a:ext cx="1440000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 стрелкой 166"/>
          <p:cNvCxnSpPr>
            <a:endCxn id="30" idx="2"/>
          </p:cNvCxnSpPr>
          <p:nvPr/>
        </p:nvCxnSpPr>
        <p:spPr>
          <a:xfrm flipV="1">
            <a:off x="2476760" y="2996952"/>
            <a:ext cx="0" cy="246603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1122414" y="5822987"/>
            <a:ext cx="507153" cy="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1115616" y="5496043"/>
            <a:ext cx="504000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 flipV="1">
            <a:off x="1403648" y="3069008"/>
            <a:ext cx="0" cy="43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 flipV="1">
            <a:off x="3347864" y="3068960"/>
            <a:ext cx="0" cy="43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 flipH="1">
            <a:off x="5436096" y="2204864"/>
            <a:ext cx="0" cy="324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>
            <a:off x="8189812" y="2685907"/>
            <a:ext cx="0" cy="881175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 flipH="1">
            <a:off x="5868144" y="4257120"/>
            <a:ext cx="0" cy="25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 flipH="1">
            <a:off x="7308304" y="4257120"/>
            <a:ext cx="0" cy="25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>
            <a:off x="5868312" y="4251667"/>
            <a:ext cx="1440000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flipV="1">
            <a:off x="6653224" y="4005064"/>
            <a:ext cx="0" cy="246603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V="1">
            <a:off x="5652120" y="4077120"/>
            <a:ext cx="0" cy="43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flipV="1">
            <a:off x="7524328" y="4077072"/>
            <a:ext cx="0" cy="43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 flipH="1">
            <a:off x="6660232" y="3081555"/>
            <a:ext cx="0" cy="360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Заголовок 2"/>
          <p:cNvSpPr txBox="1">
            <a:spLocks/>
          </p:cNvSpPr>
          <p:nvPr/>
        </p:nvSpPr>
        <p:spPr bwMode="auto">
          <a:xfrm>
            <a:off x="755576" y="4105954"/>
            <a:ext cx="1316434" cy="15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Списку ЕД</a:t>
            </a:r>
          </a:p>
        </p:txBody>
      </p:sp>
      <p:sp>
        <p:nvSpPr>
          <p:cNvPr id="182" name="Заголовок 2"/>
          <p:cNvSpPr txBox="1">
            <a:spLocks/>
          </p:cNvSpPr>
          <p:nvPr/>
        </p:nvSpPr>
        <p:spPr bwMode="auto">
          <a:xfrm>
            <a:off x="2597017" y="4077072"/>
            <a:ext cx="1701842" cy="4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Самостоятельный закуп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(вне Списка ЕД)</a:t>
            </a:r>
          </a:p>
        </p:txBody>
      </p:sp>
      <p:sp>
        <p:nvSpPr>
          <p:cNvPr id="31" name="Блок-схема: документ 30"/>
          <p:cNvSpPr/>
          <p:nvPr/>
        </p:nvSpPr>
        <p:spPr>
          <a:xfrm>
            <a:off x="4738466" y="5373216"/>
            <a:ext cx="1705742" cy="1020552"/>
          </a:xfrm>
          <a:prstGeom prst="flowChartDocumen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Орфанные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Дорогостоящие;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Прямые контракты;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ОТП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Прямоугольник 183"/>
          <p:cNvSpPr/>
          <p:nvPr/>
        </p:nvSpPr>
        <p:spPr>
          <a:xfrm>
            <a:off x="6115018" y="1792926"/>
            <a:ext cx="966703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Страховые взносы</a:t>
            </a:r>
          </a:p>
        </p:txBody>
      </p:sp>
      <p:cxnSp>
        <p:nvCxnSpPr>
          <p:cNvPr id="186" name="Прямая со стрелкой 185"/>
          <p:cNvCxnSpPr/>
          <p:nvPr/>
        </p:nvCxnSpPr>
        <p:spPr>
          <a:xfrm flipH="1">
            <a:off x="6598369" y="2214391"/>
            <a:ext cx="0" cy="324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Заголовок 2"/>
          <p:cNvSpPr txBox="1">
            <a:spLocks/>
          </p:cNvSpPr>
          <p:nvPr/>
        </p:nvSpPr>
        <p:spPr bwMode="auto">
          <a:xfrm>
            <a:off x="5940152" y="1242617"/>
            <a:ext cx="1316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Государство,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Работодатели,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Физ. лица</a:t>
            </a:r>
          </a:p>
        </p:txBody>
      </p:sp>
    </p:spTree>
    <p:extLst>
      <p:ext uri="{BB962C8B-B14F-4D97-AF65-F5344CB8AC3E}">
        <p14:creationId xmlns:p14="http://schemas.microsoft.com/office/powerpoint/2010/main" val="14670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05273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1F497D"/>
                </a:solidFill>
              </a:rPr>
              <a:t>Предпочтительная система возмещения АЛО при системе ОСМС</a:t>
            </a:r>
            <a:r>
              <a:rPr lang="ru-RU" sz="2400" dirty="0">
                <a:solidFill>
                  <a:srgbClr val="1F497D"/>
                </a:solidFill>
              </a:rPr>
              <a:t> </a:t>
            </a:r>
            <a:r>
              <a:rPr lang="en-US" sz="2400" dirty="0" smtClean="0">
                <a:solidFill>
                  <a:srgbClr val="1F497D"/>
                </a:solidFill>
                <a:sym typeface="Wingdings"/>
              </a:rPr>
              <a:t> </a:t>
            </a:r>
            <a:r>
              <a:rPr lang="ru-RU" sz="2400" dirty="0" smtClean="0">
                <a:solidFill>
                  <a:srgbClr val="1F497D"/>
                </a:solidFill>
                <a:sym typeface="Wingdings"/>
              </a:rPr>
              <a:t>через аптеки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2630" y="1556792"/>
            <a:ext cx="3888432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Возмещение затрат через ФСМС</a:t>
            </a:r>
            <a:endParaRPr lang="en-US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2974" y="2348882"/>
            <a:ext cx="3888432" cy="24482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Большой выбор продукции (несколько торговых наименований на каждый МНН)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Использование существующей аптечной сети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Большая гибкость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Нет бюрократии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фармацевтов в оказании услуг здравоохранения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GPP, GDP,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подотчетность 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частного сектора (МСБ)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5004048" y="4911180"/>
            <a:ext cx="3888432" cy="12541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Нужна поддержка сельским аптекам (малые объемы)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Модернизация и поддержка ИСЛО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люс 46"/>
          <p:cNvSpPr/>
          <p:nvPr/>
        </p:nvSpPr>
        <p:spPr>
          <a:xfrm>
            <a:off x="4396606" y="2708920"/>
            <a:ext cx="417996" cy="440888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Минус 48"/>
          <p:cNvSpPr/>
          <p:nvPr/>
        </p:nvSpPr>
        <p:spPr>
          <a:xfrm>
            <a:off x="4355976" y="5661248"/>
            <a:ext cx="499256" cy="44088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da-DK" dirty="0"/>
          </a:p>
        </p:txBody>
      </p:sp>
      <p:sp>
        <p:nvSpPr>
          <p:cNvPr id="13" name="TextBox 12"/>
          <p:cNvSpPr txBox="1"/>
          <p:nvPr/>
        </p:nvSpPr>
        <p:spPr>
          <a:xfrm>
            <a:off x="3491880" y="1124744"/>
            <a:ext cx="2707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Сравнительный анализ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237312"/>
            <a:ext cx="2736304" cy="6206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3528" y="1556792"/>
            <a:ext cx="3897702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Централизованный закуп </a:t>
            </a:r>
            <a:r>
              <a:rPr lang="nl-N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СК-Фармация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5"/>
          <p:cNvSpPr>
            <a:spLocks noGrp="1"/>
          </p:cNvSpPr>
          <p:nvPr>
            <p:ph sz="quarter" idx="4"/>
          </p:nvPr>
        </p:nvSpPr>
        <p:spPr>
          <a:xfrm>
            <a:off x="323528" y="2348880"/>
            <a:ext cx="3897702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Большие объемы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  <a:sym typeface="Wingdings"/>
              </a:rPr>
              <a:t> </a:t>
            </a:r>
            <a:r>
              <a:rPr lang="ru-RU" sz="1200" dirty="0" smtClean="0">
                <a:latin typeface="Arial" pitchFamily="34" charset="0"/>
                <a:cs typeface="Arial" pitchFamily="34" charset="0"/>
                <a:sym typeface="Wingdings"/>
              </a:rPr>
              <a:t>экономия за счет цены</a:t>
            </a:r>
            <a:endParaRPr lang="en-US" sz="1200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  <a:sym typeface="Wingdings"/>
              </a:rPr>
              <a:t>Отсутствие посредников </a:t>
            </a:r>
            <a:endParaRPr lang="en-US" sz="1200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  <a:sym typeface="Wingdings"/>
              </a:rPr>
              <a:t>Дистрибуция с экономией за счет масштабов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323528" y="3861048"/>
            <a:ext cx="3896172" cy="23042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Нет успешных примеров в странах ОЭСР 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Нет гибкости при планировании и закупе   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Ограниченный выбор лекарств; возможность возникновения дефицита запасов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Непривлекательно для аптек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Прерывание сети поставок (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GDP)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Отсутствие аптечной сети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9" name="Прямая соединительная линия 178"/>
          <p:cNvCxnSpPr/>
          <p:nvPr/>
        </p:nvCxnSpPr>
        <p:spPr>
          <a:xfrm>
            <a:off x="7092280" y="3501040"/>
            <a:ext cx="0" cy="960038"/>
          </a:xfrm>
          <a:prstGeom prst="line">
            <a:avLst/>
          </a:prstGeom>
          <a:ln w="25400">
            <a:solidFill>
              <a:srgbClr val="002673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944190"/>
              </p:ext>
            </p:extLst>
          </p:nvPr>
        </p:nvGraphicFramePr>
        <p:xfrm>
          <a:off x="2368752" y="1772816"/>
          <a:ext cx="1930106" cy="86874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65053"/>
                <a:gridCol w="965053"/>
              </a:tblGrid>
              <a:tr h="36512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МИО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100" dirty="0" smtClean="0"/>
                        <a:t> (Управление</a:t>
                      </a: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ru-RU" sz="1100" dirty="0" smtClean="0"/>
                        <a:t>здравоохранения)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47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МБ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0" name="Title 1"/>
          <p:cNvSpPr txBox="1">
            <a:spLocks/>
          </p:cNvSpPr>
          <p:nvPr/>
        </p:nvSpPr>
        <p:spPr>
          <a:xfrm>
            <a:off x="0" y="6237312"/>
            <a:ext cx="2736304" cy="6206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64" name="Заголовок 2"/>
          <p:cNvSpPr txBox="1">
            <a:spLocks/>
          </p:cNvSpPr>
          <p:nvPr/>
        </p:nvSpPr>
        <p:spPr bwMode="auto">
          <a:xfrm>
            <a:off x="332932" y="222344"/>
            <a:ext cx="8811068" cy="27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ru-RU" sz="2400" b="1" dirty="0" smtClean="0">
                <a:solidFill>
                  <a:srgbClr val="1F497D"/>
                </a:solidFill>
                <a:latin typeface="+mn-lt"/>
              </a:rPr>
              <a:t>Схема лекарственного обеспечения на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Амбулаторном уровне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593453" y="2780928"/>
            <a:ext cx="1463836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Единый</a:t>
            </a:r>
          </a:p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Заголовок 2"/>
          <p:cNvSpPr txBox="1">
            <a:spLocks/>
          </p:cNvSpPr>
          <p:nvPr/>
        </p:nvSpPr>
        <p:spPr bwMode="auto">
          <a:xfrm>
            <a:off x="467544" y="1239968"/>
            <a:ext cx="2008760" cy="56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1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ts val="11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 нозологий- </a:t>
            </a:r>
            <a:r>
              <a:rPr lang="ru-RU" sz="1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 тыс. чел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499992" y="620688"/>
            <a:ext cx="1" cy="612068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807553" y="6481846"/>
            <a:ext cx="1260000" cy="332656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6</a:t>
            </a:r>
            <a:endParaRPr lang="da-DK" dirty="0">
              <a:latin typeface="+mn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751799" y="5582321"/>
            <a:ext cx="2016288" cy="307777"/>
          </a:xfrm>
          <a:prstGeom prst="rect">
            <a:avLst/>
          </a:prstGeom>
          <a:noFill/>
          <a:ln>
            <a:noFill/>
            <a:prstDash val="dash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Денежные потоки</a:t>
            </a: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Заголовок 2"/>
          <p:cNvSpPr txBox="1">
            <a:spLocks/>
          </p:cNvSpPr>
          <p:nvPr/>
        </p:nvSpPr>
        <p:spPr bwMode="auto">
          <a:xfrm>
            <a:off x="1115616" y="744869"/>
            <a:ext cx="28261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Действующая в рамках ГОБМП</a:t>
            </a:r>
          </a:p>
        </p:txBody>
      </p:sp>
      <p:sp>
        <p:nvSpPr>
          <p:cNvPr id="69" name="Заголовок 2"/>
          <p:cNvSpPr txBox="1">
            <a:spLocks/>
          </p:cNvSpPr>
          <p:nvPr/>
        </p:nvSpPr>
        <p:spPr bwMode="auto">
          <a:xfrm>
            <a:off x="4824028" y="738998"/>
            <a:ext cx="4034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Планируемая в рамках ОСМС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2018 года</a:t>
            </a:r>
          </a:p>
        </p:txBody>
      </p:sp>
      <p:sp>
        <p:nvSpPr>
          <p:cNvPr id="73" name="Заголовок 2"/>
          <p:cNvSpPr txBox="1">
            <a:spLocks/>
          </p:cNvSpPr>
          <p:nvPr/>
        </p:nvSpPr>
        <p:spPr bwMode="auto">
          <a:xfrm>
            <a:off x="2528687" y="1208559"/>
            <a:ext cx="1837077" cy="56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1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Местный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  <a:p>
            <a:pPr algn="ctr" eaLnBrk="1" hangingPunct="1">
              <a:lnSpc>
                <a:spcPts val="1100"/>
              </a:lnSpc>
            </a:pP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(36 нозологий – </a:t>
            </a:r>
            <a:r>
              <a:rPr lang="ru-RU" sz="1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млн. чел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582228" y="1916832"/>
            <a:ext cx="1099508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МЗСР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6804248" y="4642353"/>
            <a:ext cx="1800200" cy="673422"/>
          </a:xfrm>
          <a:prstGeom prst="rect">
            <a:avLst/>
          </a:prstGeom>
          <a:solidFill>
            <a:srgbClr val="E6B9B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Аптека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4735722" y="4168397"/>
            <a:ext cx="1386670" cy="59769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Единый</a:t>
            </a:r>
          </a:p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Заголовок 2"/>
          <p:cNvSpPr txBox="1">
            <a:spLocks/>
          </p:cNvSpPr>
          <p:nvPr/>
        </p:nvSpPr>
        <p:spPr bwMode="auto">
          <a:xfrm>
            <a:off x="4589927" y="1385348"/>
            <a:ext cx="14942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sp>
        <p:nvSpPr>
          <p:cNvPr id="102" name="Заголовок 2"/>
          <p:cNvSpPr txBox="1">
            <a:spLocks/>
          </p:cNvSpPr>
          <p:nvPr/>
        </p:nvSpPr>
        <p:spPr bwMode="auto">
          <a:xfrm>
            <a:off x="7749202" y="1726751"/>
            <a:ext cx="1316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Местный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4912809" y="1772816"/>
            <a:ext cx="1027344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МЗСР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8057516" y="2106536"/>
            <a:ext cx="864104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4705818" y="5211887"/>
            <a:ext cx="1386670" cy="616577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Заголовок 2"/>
          <p:cNvSpPr txBox="1">
            <a:spLocks/>
          </p:cNvSpPr>
          <p:nvPr/>
        </p:nvSpPr>
        <p:spPr bwMode="auto">
          <a:xfrm>
            <a:off x="4740936" y="4875712"/>
            <a:ext cx="1316434" cy="15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Списку ЕД</a:t>
            </a:r>
          </a:p>
        </p:txBody>
      </p:sp>
      <p:sp>
        <p:nvSpPr>
          <p:cNvPr id="113" name="Заголовок 2"/>
          <p:cNvSpPr txBox="1">
            <a:spLocks/>
          </p:cNvSpPr>
          <p:nvPr/>
        </p:nvSpPr>
        <p:spPr bwMode="auto">
          <a:xfrm>
            <a:off x="4597245" y="5919663"/>
            <a:ext cx="16378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Самостоятельный закуп (вне Списка ЕД)</a:t>
            </a:r>
          </a:p>
        </p:txBody>
      </p:sp>
      <p:sp>
        <p:nvSpPr>
          <p:cNvPr id="157" name="Прямоугольник 156"/>
          <p:cNvSpPr/>
          <p:nvPr/>
        </p:nvSpPr>
        <p:spPr>
          <a:xfrm>
            <a:off x="4705818" y="2996952"/>
            <a:ext cx="2899928" cy="4256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социального медицинского страхования  (ФСМС)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1867321" y="5890098"/>
            <a:ext cx="948540" cy="307777"/>
          </a:xfrm>
          <a:prstGeom prst="rect">
            <a:avLst/>
          </a:prstGeom>
          <a:noFill/>
          <a:ln>
            <a:noFill/>
            <a:prstDash val="dash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ЛС, ИМН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1" name="Прямая со стрелкой 160"/>
          <p:cNvCxnSpPr/>
          <p:nvPr/>
        </p:nvCxnSpPr>
        <p:spPr>
          <a:xfrm>
            <a:off x="1784450" y="2232493"/>
            <a:ext cx="545677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>
            <a:off x="1751513" y="2451399"/>
            <a:ext cx="0" cy="288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1122414" y="6043986"/>
            <a:ext cx="507153" cy="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1115616" y="5717042"/>
            <a:ext cx="504000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5329883" y="2240904"/>
            <a:ext cx="7164" cy="756048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>
            <a:stCxn id="184" idx="2"/>
          </p:cNvCxnSpPr>
          <p:nvPr/>
        </p:nvCxnSpPr>
        <p:spPr>
          <a:xfrm flipH="1">
            <a:off x="6722727" y="2359012"/>
            <a:ext cx="1" cy="614684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 flipH="1" flipV="1">
            <a:off x="6122392" y="4647746"/>
            <a:ext cx="357374" cy="539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 flipH="1">
            <a:off x="6122392" y="5259746"/>
            <a:ext cx="393974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 flipV="1">
            <a:off x="6516366" y="4647746"/>
            <a:ext cx="0" cy="61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flipH="1" flipV="1">
            <a:off x="6516366" y="4956506"/>
            <a:ext cx="252000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7306859" y="3478410"/>
            <a:ext cx="1445" cy="1161685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Прямоугольник 183"/>
          <p:cNvSpPr/>
          <p:nvPr/>
        </p:nvSpPr>
        <p:spPr>
          <a:xfrm>
            <a:off x="6239376" y="1947074"/>
            <a:ext cx="966703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Страховые взносы</a:t>
            </a:r>
          </a:p>
        </p:txBody>
      </p:sp>
      <p:cxnSp>
        <p:nvCxnSpPr>
          <p:cNvPr id="186" name="Прямая со стрелкой 185"/>
          <p:cNvCxnSpPr/>
          <p:nvPr/>
        </p:nvCxnSpPr>
        <p:spPr>
          <a:xfrm flipH="1">
            <a:off x="8477439" y="2572380"/>
            <a:ext cx="2594" cy="2068844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Заголовок 2"/>
          <p:cNvSpPr txBox="1">
            <a:spLocks/>
          </p:cNvSpPr>
          <p:nvPr/>
        </p:nvSpPr>
        <p:spPr bwMode="auto">
          <a:xfrm>
            <a:off x="6064510" y="1396765"/>
            <a:ext cx="1316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Государство,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Работодатели,</a:t>
            </a:r>
          </a:p>
          <a:p>
            <a:pPr algn="ctr" eaLnBrk="1" hangingPunct="1">
              <a:lnSpc>
                <a:spcPts val="1200"/>
              </a:lnSpc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Физ. лица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 flipH="1">
            <a:off x="4139952" y="2240904"/>
            <a:ext cx="0" cy="324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3056559" y="2745040"/>
            <a:ext cx="723353" cy="464759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3388627" y="3814125"/>
            <a:ext cx="963041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Аптека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3375890" y="2849617"/>
            <a:ext cx="975778" cy="4119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 </a:t>
            </a:r>
          </a:p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Фарм. услуги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305451" y="3465032"/>
            <a:ext cx="0" cy="25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623270" y="3789040"/>
            <a:ext cx="1434019" cy="41193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Медицинская организация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flipV="1">
            <a:off x="1727752" y="2420888"/>
            <a:ext cx="612000" cy="1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5605" y="4894317"/>
            <a:ext cx="240699" cy="5509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Прямая соединительная линия 75"/>
          <p:cNvCxnSpPr/>
          <p:nvPr/>
        </p:nvCxnSpPr>
        <p:spPr>
          <a:xfrm>
            <a:off x="2623996" y="4514095"/>
            <a:ext cx="0" cy="252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5860" y="4660980"/>
            <a:ext cx="240699" cy="550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9777" y="4678293"/>
            <a:ext cx="240699" cy="5509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Прямая со стрелкой 88"/>
          <p:cNvCxnSpPr/>
          <p:nvPr/>
        </p:nvCxnSpPr>
        <p:spPr>
          <a:xfrm flipH="1">
            <a:off x="1331936" y="4493955"/>
            <a:ext cx="2592000" cy="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1340280" y="4239441"/>
            <a:ext cx="0" cy="25200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3923928" y="4226063"/>
            <a:ext cx="0" cy="25200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Заголовок 2"/>
          <p:cNvSpPr txBox="1">
            <a:spLocks/>
          </p:cNvSpPr>
          <p:nvPr/>
        </p:nvSpPr>
        <p:spPr bwMode="auto">
          <a:xfrm>
            <a:off x="717773" y="3261555"/>
            <a:ext cx="1316434" cy="15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200"/>
              </a:lnSpc>
            </a:pP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 Списку ЕД</a:t>
            </a:r>
          </a:p>
        </p:txBody>
      </p:sp>
      <p:sp>
        <p:nvSpPr>
          <p:cNvPr id="105" name="Заголовок 2"/>
          <p:cNvSpPr txBox="1">
            <a:spLocks/>
          </p:cNvSpPr>
          <p:nvPr/>
        </p:nvSpPr>
        <p:spPr bwMode="auto">
          <a:xfrm>
            <a:off x="7919374" y="2801061"/>
            <a:ext cx="1196887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ru-RU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Определяет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потребность</a:t>
            </a:r>
            <a:r>
              <a:rPr lang="ru-RU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eaLnBrk="1" hangingPunct="1">
              <a:lnSpc>
                <a:spcPts val="1000"/>
              </a:lnSpc>
            </a:pPr>
            <a:r>
              <a:rPr lang="ru-RU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кол-во  Аптек, мониторинг обеспеченности ЛС, ИМН</a:t>
            </a:r>
          </a:p>
        </p:txBody>
      </p:sp>
      <p:sp>
        <p:nvSpPr>
          <p:cNvPr id="115" name="Заголовок 2"/>
          <p:cNvSpPr txBox="1">
            <a:spLocks/>
          </p:cNvSpPr>
          <p:nvPr/>
        </p:nvSpPr>
        <p:spPr bwMode="auto">
          <a:xfrm>
            <a:off x="6047909" y="3537204"/>
            <a:ext cx="95461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000"/>
              </a:lnSpc>
              <a:spcBef>
                <a:spcPct val="0"/>
              </a:spcBef>
            </a:pP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Выбор п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оставщика</a:t>
            </a:r>
          </a:p>
          <a:p>
            <a:pPr algn="ctr" eaLnBrk="1" hangingPunct="1">
              <a:lnSpc>
                <a:spcPts val="1000"/>
              </a:lnSpc>
              <a:spcBef>
                <a:spcPct val="0"/>
              </a:spcBef>
            </a:pP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арм</a:t>
            </a:r>
            <a:r>
              <a:rPr 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. услуг</a:t>
            </a:r>
          </a:p>
        </p:txBody>
      </p:sp>
      <p:sp>
        <p:nvSpPr>
          <p:cNvPr id="116" name="Заголовок 2"/>
          <p:cNvSpPr txBox="1">
            <a:spLocks/>
          </p:cNvSpPr>
          <p:nvPr/>
        </p:nvSpPr>
        <p:spPr bwMode="auto">
          <a:xfrm>
            <a:off x="7371414" y="3920508"/>
            <a:ext cx="916404" cy="12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000"/>
              </a:lnSpc>
              <a:spcBef>
                <a:spcPct val="0"/>
              </a:spcBef>
            </a:pP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Возмещение</a:t>
            </a:r>
            <a:endParaRPr lang="ru-RU" sz="1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7092280" y="5360348"/>
            <a:ext cx="0" cy="288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Заголовок 2"/>
          <p:cNvSpPr txBox="1">
            <a:spLocks/>
          </p:cNvSpPr>
          <p:nvPr/>
        </p:nvSpPr>
        <p:spPr bwMode="auto">
          <a:xfrm>
            <a:off x="7482503" y="5409440"/>
            <a:ext cx="916404" cy="265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1000"/>
              </a:lnSpc>
              <a:spcBef>
                <a:spcPct val="0"/>
              </a:spcBef>
            </a:pP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Со-оплата, доплата</a:t>
            </a:r>
            <a:endParaRPr lang="ru-RU" sz="1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Прямая со стрелкой 120"/>
          <p:cNvCxnSpPr/>
          <p:nvPr/>
        </p:nvCxnSpPr>
        <p:spPr>
          <a:xfrm flipV="1">
            <a:off x="7296500" y="5360348"/>
            <a:ext cx="0" cy="43200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6806164" y="5783574"/>
            <a:ext cx="1001389" cy="1027968"/>
            <a:chOff x="7815598" y="5666745"/>
            <a:chExt cx="563068" cy="1027968"/>
          </a:xfrm>
        </p:grpSpPr>
        <p:pic>
          <p:nvPicPr>
            <p:cNvPr id="117" name="Shape 9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815598" y="5666745"/>
              <a:ext cx="140724" cy="550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8" name="Shape 9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024640" y="5778895"/>
              <a:ext cx="140724" cy="550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Shape 9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237942" y="5685897"/>
              <a:ext cx="140724" cy="550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Shape 9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67581" y="6143806"/>
              <a:ext cx="140724" cy="5509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Shape 9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891876" y="6104369"/>
              <a:ext cx="140724" cy="55090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4" name="Прямоугольник 73"/>
          <p:cNvSpPr/>
          <p:nvPr/>
        </p:nvSpPr>
        <p:spPr>
          <a:xfrm>
            <a:off x="2198070" y="3209799"/>
            <a:ext cx="963041" cy="59857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ts val="1300"/>
              </a:lnSpc>
              <a:spcBef>
                <a:spcPct val="0"/>
              </a:spcBef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Дистрибьюторы /аптека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3135050" y="3814125"/>
            <a:ext cx="288000" cy="197696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847429" y="4341821"/>
            <a:ext cx="1" cy="238514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H="1" flipV="1">
            <a:off x="6122392" y="4341821"/>
            <a:ext cx="743945" cy="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 flipV="1">
            <a:off x="6122392" y="5603749"/>
            <a:ext cx="743945" cy="0"/>
          </a:xfrm>
          <a:prstGeom prst="straightConnector1">
            <a:avLst/>
          </a:prstGeom>
          <a:ln w="25400">
            <a:solidFill>
              <a:srgbClr val="002673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6883489" y="5389008"/>
            <a:ext cx="0" cy="216000"/>
          </a:xfrm>
          <a:prstGeom prst="line">
            <a:avLst/>
          </a:prstGeom>
          <a:ln w="25400">
            <a:solidFill>
              <a:srgbClr val="0026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0" y="6242287"/>
            <a:ext cx="2736304" cy="6157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1F497D"/>
                </a:solidFill>
              </a:rPr>
              <a:t>Ценообразование для рецептурных лекарств </a:t>
            </a:r>
            <a:endParaRPr lang="en-US" sz="2400" dirty="0">
              <a:solidFill>
                <a:srgbClr val="1F497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2674640" cy="567754"/>
          </a:xfrm>
          <a:solidFill>
            <a:srgbClr val="36A3FF"/>
          </a:solidFill>
        </p:spPr>
        <p:txBody>
          <a:bodyPr anchor="ctr">
            <a:no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</a:t>
            </a:r>
            <a:r>
              <a:rPr lang="en-US" sz="1400" dirty="0" smtClean="0">
                <a:solidFill>
                  <a:schemeClr val="bg1"/>
                </a:solidFill>
              </a:rPr>
              <a:t>. </a:t>
            </a:r>
            <a:r>
              <a:rPr lang="ru-RU" sz="1400" dirty="0" smtClean="0">
                <a:solidFill>
                  <a:schemeClr val="bg1"/>
                </a:solidFill>
              </a:rPr>
              <a:t>Установление предельной цены 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988840"/>
            <a:ext cx="2674640" cy="1584176"/>
          </a:xfrm>
          <a:solidFill>
            <a:srgbClr val="E6EFFF"/>
          </a:solidFill>
          <a:ln>
            <a:solidFill>
              <a:srgbClr val="4F81BD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sz="1400" dirty="0" smtClean="0"/>
              <a:t>Внешнее референтное ценообразование</a:t>
            </a:r>
          </a:p>
          <a:p>
            <a:r>
              <a:rPr lang="ru-RU" sz="1400" dirty="0" smtClean="0"/>
              <a:t>Сравнение с другими странами </a:t>
            </a:r>
            <a:endParaRPr lang="en-US" sz="1400" dirty="0" smtClean="0"/>
          </a:p>
          <a:p>
            <a:r>
              <a:rPr lang="ru-RU" sz="1400" dirty="0" smtClean="0"/>
              <a:t>Сравнение с аналогами с РК</a:t>
            </a:r>
            <a:endParaRPr lang="en-US" sz="1400" dirty="0" smtClean="0"/>
          </a:p>
          <a:p>
            <a:r>
              <a:rPr lang="ru-RU" sz="1400" dirty="0" smtClean="0"/>
              <a:t>Процедура + алгоритм (НЦЭЛС)</a:t>
            </a:r>
            <a:endParaRPr lang="en-US" sz="1400" dirty="0" smtClean="0"/>
          </a:p>
          <a:p>
            <a:r>
              <a:rPr lang="ru-RU" sz="1400" dirty="0" smtClean="0"/>
              <a:t>Решение</a:t>
            </a:r>
            <a:r>
              <a:rPr lang="en-US" sz="1400" dirty="0" smtClean="0"/>
              <a:t> (</a:t>
            </a:r>
            <a:r>
              <a:rPr lang="ru-RU" sz="1400" dirty="0" smtClean="0"/>
              <a:t>МЗСР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3239852" y="1345749"/>
            <a:ext cx="2674640" cy="567754"/>
          </a:xfrm>
          <a:solidFill>
            <a:srgbClr val="36A3FF"/>
          </a:solidFill>
        </p:spPr>
        <p:txBody>
          <a:bodyPr anchor="ctr">
            <a:no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II. </a:t>
            </a:r>
            <a:r>
              <a:rPr lang="ru-RU" sz="1400" dirty="0" smtClean="0">
                <a:solidFill>
                  <a:schemeClr val="bg1"/>
                </a:solidFill>
              </a:rPr>
              <a:t>Регрессивные наценки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3239852" y="1985511"/>
            <a:ext cx="2674640" cy="2592288"/>
          </a:xfrm>
          <a:solidFill>
            <a:srgbClr val="E6EFFF"/>
          </a:solidFill>
          <a:ln>
            <a:solidFill>
              <a:srgbClr val="4F81BD"/>
            </a:solidFill>
          </a:ln>
        </p:spPr>
        <p:txBody>
          <a:bodyPr>
            <a:normAutofit/>
          </a:bodyPr>
          <a:lstStyle/>
          <a:p>
            <a:r>
              <a:rPr lang="ru-RU" sz="1200" dirty="0" smtClean="0"/>
              <a:t>Высокая наценка для ЛС с низкими ценами, низкая наценка для дорогостоящих ЛС </a:t>
            </a:r>
            <a:endParaRPr lang="en-US" sz="1200" dirty="0" smtClean="0"/>
          </a:p>
          <a:p>
            <a:r>
              <a:rPr lang="ru-RU" sz="1200" dirty="0" smtClean="0"/>
              <a:t>Калькуляция за одну единицу  </a:t>
            </a:r>
            <a:endParaRPr lang="en-US" sz="1200" dirty="0" smtClean="0"/>
          </a:p>
          <a:p>
            <a:r>
              <a:rPr lang="ru-RU" sz="1200" dirty="0" smtClean="0"/>
              <a:t>Применяется к оптовикам (и к СК-Фармация) (от 4% до 14% наценки на цену производителя</a:t>
            </a:r>
            <a:r>
              <a:rPr lang="en-US" sz="1200" dirty="0" smtClean="0"/>
              <a:t>)</a:t>
            </a:r>
          </a:p>
          <a:p>
            <a:r>
              <a:rPr lang="ru-RU" sz="1200" dirty="0" smtClean="0"/>
              <a:t>Применяется к аптекам (от 7% до 25% наценки на цену оптовика)  </a:t>
            </a:r>
            <a:endParaRPr lang="en-US" sz="1200" dirty="0" smtClean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156176" y="1340768"/>
            <a:ext cx="2674640" cy="567754"/>
          </a:xfrm>
          <a:solidFill>
            <a:srgbClr val="36A3FF"/>
          </a:solidFill>
        </p:spPr>
        <p:txBody>
          <a:bodyPr anchor="ctr">
            <a:no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III. </a:t>
            </a:r>
            <a:r>
              <a:rPr lang="ru-RU" sz="1400" dirty="0" smtClean="0">
                <a:solidFill>
                  <a:schemeClr val="bg1"/>
                </a:solidFill>
              </a:rPr>
              <a:t>Возмещаемая цена АЛО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56176" y="1988840"/>
            <a:ext cx="2674640" cy="2592288"/>
          </a:xfrm>
          <a:solidFill>
            <a:srgbClr val="E6EFFF"/>
          </a:solidFill>
          <a:ln>
            <a:solidFill>
              <a:srgbClr val="4F81BD"/>
            </a:solidFill>
          </a:ln>
        </p:spPr>
        <p:txBody>
          <a:bodyPr>
            <a:normAutofit lnSpcReduction="10000"/>
          </a:bodyPr>
          <a:lstStyle/>
          <a:p>
            <a:r>
              <a:rPr lang="ru-RU" sz="1200" dirty="0" smtClean="0"/>
              <a:t>Расчет возмещаемой цены АЛО</a:t>
            </a:r>
            <a:r>
              <a:rPr lang="en-US" sz="1200" dirty="0" smtClean="0"/>
              <a:t> (</a:t>
            </a:r>
            <a:r>
              <a:rPr lang="ru-RU" sz="1200" dirty="0" smtClean="0"/>
              <a:t>АВЦ</a:t>
            </a:r>
            <a:r>
              <a:rPr lang="en-US" sz="1200" dirty="0" smtClean="0"/>
              <a:t>) </a:t>
            </a:r>
          </a:p>
          <a:p>
            <a:r>
              <a:rPr lang="ru-RU" sz="1200" dirty="0" smtClean="0"/>
              <a:t>Группирование ЛС по АТХ классификации  </a:t>
            </a:r>
            <a:r>
              <a:rPr lang="en-US" sz="1200" dirty="0" smtClean="0"/>
              <a:t>(</a:t>
            </a:r>
            <a:r>
              <a:rPr lang="ru-RU" sz="1200" dirty="0" smtClean="0"/>
              <a:t>НЦЭЛС</a:t>
            </a:r>
            <a:r>
              <a:rPr lang="en-US" sz="1200" dirty="0" smtClean="0"/>
              <a:t>)</a:t>
            </a:r>
            <a:r>
              <a:rPr lang="ru-RU" sz="1200" dirty="0" smtClean="0"/>
              <a:t>:</a:t>
            </a:r>
          </a:p>
          <a:p>
            <a:pPr lvl="1"/>
            <a:r>
              <a:rPr lang="ru-RU" sz="1000" i="1" dirty="0" smtClean="0"/>
              <a:t>оригиналы с патентной защитой;</a:t>
            </a:r>
          </a:p>
          <a:p>
            <a:pPr lvl="1"/>
            <a:r>
              <a:rPr lang="ru-RU" sz="1000" i="1" dirty="0" err="1" smtClean="0"/>
              <a:t>генерики</a:t>
            </a:r>
            <a:endParaRPr lang="en-US" sz="1000" i="1" dirty="0" smtClean="0"/>
          </a:p>
          <a:p>
            <a:r>
              <a:rPr lang="ru-RU" sz="1200" dirty="0" smtClean="0"/>
              <a:t>Возмещаемая цена</a:t>
            </a:r>
            <a:r>
              <a:rPr lang="en-US" sz="1200" dirty="0" smtClean="0"/>
              <a:t> = </a:t>
            </a:r>
            <a:r>
              <a:rPr lang="ru-RU" sz="1200" dirty="0" smtClean="0"/>
              <a:t>среднее значение 3 самых низких цен в группе </a:t>
            </a:r>
            <a:r>
              <a:rPr lang="en-US" sz="1200" dirty="0" smtClean="0"/>
              <a:t> </a:t>
            </a:r>
          </a:p>
          <a:p>
            <a:r>
              <a:rPr lang="ru-RU" sz="1200" dirty="0" smtClean="0"/>
              <a:t>ФСМС возмещает аптеке по АВЦ  </a:t>
            </a:r>
            <a:endParaRPr lang="en-US" sz="1200" dirty="0" smtClean="0"/>
          </a:p>
          <a:p>
            <a:r>
              <a:rPr lang="ru-RU" sz="1200" dirty="0" smtClean="0"/>
              <a:t>Пациент платит разницу с ценой продукта </a:t>
            </a:r>
            <a:r>
              <a:rPr lang="en-US" sz="1200" dirty="0" smtClean="0"/>
              <a:t>&gt; </a:t>
            </a:r>
            <a:r>
              <a:rPr lang="ru-RU" sz="1200" dirty="0" smtClean="0"/>
              <a:t>АВЦ</a:t>
            </a:r>
            <a:endParaRPr lang="en-US" sz="1200" dirty="0"/>
          </a:p>
        </p:txBody>
      </p:sp>
      <p:graphicFrame>
        <p:nvGraphicFramePr>
          <p:cNvPr id="19" name="Диаграмма 7"/>
          <p:cNvGraphicFramePr/>
          <p:nvPr>
            <p:extLst/>
          </p:nvPr>
        </p:nvGraphicFramePr>
        <p:xfrm>
          <a:off x="251520" y="4799857"/>
          <a:ext cx="2736304" cy="190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Диаграмма 14"/>
          <p:cNvGraphicFramePr/>
          <p:nvPr>
            <p:extLst/>
          </p:nvPr>
        </p:nvGraphicFramePr>
        <p:xfrm>
          <a:off x="3275856" y="4797152"/>
          <a:ext cx="2660282" cy="188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6" name="Straight Arrow Connector 45"/>
          <p:cNvCxnSpPr>
            <a:stCxn id="10" idx="2"/>
            <a:endCxn id="20" idx="0"/>
          </p:cNvCxnSpPr>
          <p:nvPr/>
        </p:nvCxnSpPr>
        <p:spPr>
          <a:xfrm>
            <a:off x="4577172" y="4577799"/>
            <a:ext cx="28825" cy="2193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9" idx="3"/>
            <a:endCxn id="20" idx="1"/>
          </p:cNvCxnSpPr>
          <p:nvPr/>
        </p:nvCxnSpPr>
        <p:spPr>
          <a:xfrm flipV="1">
            <a:off x="2987824" y="5739419"/>
            <a:ext cx="288032" cy="11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452320" y="45811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Минус 27"/>
          <p:cNvSpPr/>
          <p:nvPr/>
        </p:nvSpPr>
        <p:spPr>
          <a:xfrm>
            <a:off x="2483768" y="4869160"/>
            <a:ext cx="498475" cy="439738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Плюс 30"/>
          <p:cNvSpPr/>
          <p:nvPr/>
        </p:nvSpPr>
        <p:spPr>
          <a:xfrm>
            <a:off x="5436096" y="4869160"/>
            <a:ext cx="417512" cy="441325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>
              <a:solidFill>
                <a:srgbClr val="C00000"/>
              </a:solidFill>
            </a:endParaRP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4797152"/>
            <a:ext cx="2640856" cy="1929126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78" t="44335" r="14832" b="19703"/>
          <a:stretch/>
        </p:blipFill>
        <p:spPr bwMode="auto">
          <a:xfrm>
            <a:off x="6156176" y="4797152"/>
            <a:ext cx="2692864" cy="192912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5633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0" y="6242287"/>
            <a:ext cx="2736304" cy="6157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715"/>
          </a:xfrm>
        </p:spPr>
        <p:txBody>
          <a:bodyPr anchor="t">
            <a:normAutofit/>
          </a:bodyPr>
          <a:lstStyle/>
          <a:p>
            <a:r>
              <a:rPr lang="ru-RU" sz="2400" dirty="0" smtClean="0"/>
              <a:t>Предлагаемые уровни </a:t>
            </a:r>
            <a:r>
              <a:rPr lang="ru-RU" sz="2400" dirty="0" err="1" smtClean="0"/>
              <a:t>со-оплаты</a:t>
            </a:r>
            <a:r>
              <a:rPr lang="ru-RU" sz="2400" dirty="0" smtClean="0"/>
              <a:t>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183" y="1349078"/>
            <a:ext cx="2819673" cy="56775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+mn-lt"/>
              </a:rPr>
              <a:t>ГОБМП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2891681" cy="252028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0000"/>
                </a:solidFill>
              </a:rPr>
              <a:t>ФСМС (государство) платит </a:t>
            </a:r>
            <a:r>
              <a:rPr lang="en-US" sz="1400" dirty="0" smtClean="0">
                <a:solidFill>
                  <a:srgbClr val="000000"/>
                </a:solidFill>
              </a:rPr>
              <a:t>100%</a:t>
            </a:r>
            <a:r>
              <a:rPr lang="ru-RU" sz="1400" dirty="0" smtClean="0">
                <a:solidFill>
                  <a:srgbClr val="000000"/>
                </a:solidFill>
              </a:rPr>
              <a:t> цену возмещения 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ru-RU" sz="1400" dirty="0" smtClean="0">
                <a:solidFill>
                  <a:srgbClr val="000000"/>
                </a:solidFill>
              </a:rPr>
              <a:t>Пациент может купить более дорогое торговое наименование</a:t>
            </a:r>
            <a:r>
              <a:rPr lang="en-US" sz="1400" dirty="0" smtClean="0">
                <a:solidFill>
                  <a:srgbClr val="000000"/>
                </a:solidFill>
              </a:rPr>
              <a:t> – </a:t>
            </a:r>
            <a:r>
              <a:rPr lang="ru-RU" sz="1400" dirty="0" smtClean="0">
                <a:solidFill>
                  <a:srgbClr val="000000"/>
                </a:solidFill>
              </a:rPr>
              <a:t>оплачивает разницу </a:t>
            </a:r>
            <a:r>
              <a:rPr lang="en-US" sz="1400" dirty="0" smtClean="0">
                <a:solidFill>
                  <a:srgbClr val="000000"/>
                </a:solidFill>
              </a:rPr>
              <a:t>(</a:t>
            </a:r>
            <a:r>
              <a:rPr lang="ru-RU" sz="1400" dirty="0" smtClean="0">
                <a:solidFill>
                  <a:srgbClr val="000000"/>
                </a:solidFill>
              </a:rPr>
              <a:t>доплата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endParaRPr lang="ru-RU" sz="1400" dirty="0" smtClean="0">
              <a:solidFill>
                <a:srgbClr val="000000"/>
              </a:solidFill>
            </a:endParaRPr>
          </a:p>
          <a:p>
            <a:r>
              <a:rPr lang="ru-RU" sz="1400" dirty="0" smtClean="0">
                <a:solidFill>
                  <a:srgbClr val="000000"/>
                </a:solidFill>
              </a:rPr>
              <a:t>Для групп населения, входящих в ГОБМП, могут устанавливаться более низкие уровни со-оплаты 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1880" y="1340768"/>
            <a:ext cx="2520280" cy="56775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1800" dirty="0" smtClean="0">
                <a:solidFill>
                  <a:schemeClr val="bg1"/>
                </a:solidFill>
                <a:latin typeface="+mn-lt"/>
              </a:rPr>
              <a:t>Страховой пакет </a:t>
            </a:r>
            <a:endParaRPr lang="en-US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75856" y="2060848"/>
            <a:ext cx="5760640" cy="2808312"/>
          </a:xfrm>
        </p:spPr>
        <p:txBody>
          <a:bodyPr>
            <a:noAutofit/>
          </a:bodyPr>
          <a:lstStyle/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Поэтапное расширение страхового пакета после анализа (Перечня ЛС, нозологий и групп населения)</a:t>
            </a:r>
          </a:p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МЗСР устанавливает уровни льгот по группам ЛС в зависимости от</a:t>
            </a:r>
            <a:r>
              <a:rPr lang="en-US" sz="1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ru-RU" sz="1200" dirty="0" smtClean="0">
                <a:solidFill>
                  <a:srgbClr val="000000"/>
                </a:solidFill>
              </a:rPr>
              <a:t>Тяжести заболевания 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1" algn="just"/>
            <a:r>
              <a:rPr lang="ru-RU" sz="1200" dirty="0" smtClean="0">
                <a:solidFill>
                  <a:srgbClr val="000000"/>
                </a:solidFill>
              </a:rPr>
              <a:t>Режима лечения и расходов 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1" algn="just"/>
            <a:r>
              <a:rPr lang="ru-RU" sz="1200" dirty="0" smtClean="0">
                <a:solidFill>
                  <a:srgbClr val="000000"/>
                </a:solidFill>
              </a:rPr>
              <a:t>Социальной политики 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Пациент оплачивает часть стоимости возмещаемого ЛС </a:t>
            </a:r>
            <a:r>
              <a:rPr lang="ru-RU" sz="1200" b="1" dirty="0" smtClean="0">
                <a:solidFill>
                  <a:srgbClr val="000000"/>
                </a:solidFill>
              </a:rPr>
              <a:t>(со-оплата)</a:t>
            </a:r>
            <a:endParaRPr lang="en-US" sz="1200" b="1" dirty="0" smtClean="0">
              <a:solidFill>
                <a:srgbClr val="000000"/>
              </a:solidFill>
            </a:endParaRPr>
          </a:p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ФСМС оплачивает возмещаемую цену </a:t>
            </a:r>
            <a:endParaRPr lang="en-US" sz="1200" dirty="0" smtClean="0">
              <a:solidFill>
                <a:srgbClr val="000000"/>
              </a:solidFill>
            </a:endParaRPr>
          </a:p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Пациент может купить более дорогое торговое наименование </a:t>
            </a:r>
          </a:p>
          <a:p>
            <a:pPr lvl="1" algn="just"/>
            <a:r>
              <a:rPr lang="ru-RU" sz="1200" dirty="0" smtClean="0">
                <a:solidFill>
                  <a:srgbClr val="000000"/>
                </a:solidFill>
              </a:rPr>
              <a:t>оплачивает разницу </a:t>
            </a:r>
            <a:r>
              <a:rPr lang="ru-RU" sz="1200" b="1" dirty="0" smtClean="0">
                <a:solidFill>
                  <a:srgbClr val="000000"/>
                </a:solidFill>
              </a:rPr>
              <a:t>(доплата </a:t>
            </a:r>
            <a:r>
              <a:rPr lang="en-US" sz="1200" b="1" dirty="0" smtClean="0">
                <a:solidFill>
                  <a:srgbClr val="000000"/>
                </a:solidFill>
              </a:rPr>
              <a:t>)</a:t>
            </a:r>
            <a:endParaRPr lang="ru-RU" sz="1200" b="1" dirty="0" smtClean="0">
              <a:solidFill>
                <a:srgbClr val="000000"/>
              </a:solidFill>
            </a:endParaRPr>
          </a:p>
          <a:p>
            <a:pPr algn="just"/>
            <a:r>
              <a:rPr lang="ru-RU" sz="1200" dirty="0" smtClean="0">
                <a:solidFill>
                  <a:srgbClr val="000000"/>
                </a:solidFill>
              </a:rPr>
              <a:t>Уровни </a:t>
            </a:r>
            <a:r>
              <a:rPr lang="ru-RU" sz="1200" dirty="0" err="1" smtClean="0">
                <a:solidFill>
                  <a:srgbClr val="000000"/>
                </a:solidFill>
              </a:rPr>
              <a:t>со-оплаты</a:t>
            </a:r>
            <a:r>
              <a:rPr lang="ru-RU" sz="1200" dirty="0" smtClean="0">
                <a:solidFill>
                  <a:srgbClr val="000000"/>
                </a:solidFill>
              </a:rPr>
              <a:t> зависят от бюджета ФСМС  </a:t>
            </a:r>
            <a:endParaRPr lang="en-US" sz="12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161924"/>
              </p:ext>
            </p:extLst>
          </p:nvPr>
        </p:nvGraphicFramePr>
        <p:xfrm>
          <a:off x="539552" y="4581128"/>
          <a:ext cx="8435283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5"/>
                <a:gridCol w="3960440"/>
                <a:gridCol w="1152128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Группа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Возмещение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ФСМС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Со-оплата пациента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Доплата </a:t>
                      </a:r>
                      <a:r>
                        <a:rPr lang="nl-NL" sz="14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nl-NL" sz="14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пациента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Все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пациенты, не входящие в ГОБМП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100%: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хронические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заболевания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70%: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серьезные или эпидемические заболевания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30%: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заболевания общего характера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Разница по сравнению с возмещаемой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ценой 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da-DK" dirty="0"/>
          </a:p>
        </p:txBody>
      </p:sp>
      <p:sp>
        <p:nvSpPr>
          <p:cNvPr id="11" name="Text Placeholder 4"/>
          <p:cNvSpPr txBox="1">
            <a:spLocks/>
          </p:cNvSpPr>
          <p:nvPr/>
        </p:nvSpPr>
        <p:spPr>
          <a:xfrm>
            <a:off x="6308576" y="1340768"/>
            <a:ext cx="2583904" cy="567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bg1"/>
                </a:solidFill>
              </a:rPr>
              <a:t>Расширение страхового пакета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3776" y="1439979"/>
            <a:ext cx="368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88419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Информационная система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796136" y="5085184"/>
            <a:ext cx="3240360" cy="14157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3366FF"/>
                </a:solidFill>
              </a:rPr>
              <a:t>Информационный портал по ЛС</a:t>
            </a:r>
            <a:endParaRPr lang="en-US" sz="1600" b="1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КНЛФ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Реестр лекарств </a:t>
            </a:r>
            <a:endParaRPr lang="en-US" sz="1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ИСЛО</a:t>
            </a:r>
            <a:r>
              <a:rPr lang="en-US" sz="1400" dirty="0" smtClean="0">
                <a:solidFill>
                  <a:srgbClr val="000000"/>
                </a:solidFill>
              </a:rPr>
              <a:t> (</a:t>
            </a:r>
            <a:r>
              <a:rPr lang="ru-RU" sz="1400" dirty="0" smtClean="0">
                <a:solidFill>
                  <a:srgbClr val="000000"/>
                </a:solidFill>
              </a:rPr>
              <a:t>система АЛО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endParaRPr lang="en-US" sz="14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Система для поддержки назначения лекарств 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9</a:t>
            </a:r>
            <a:endParaRPr lang="da-DK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6760"/>
            <a:ext cx="1296144" cy="441240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0" y="1435389"/>
            <a:ext cx="9145340" cy="4732599"/>
            <a:chOff x="0" y="1435389"/>
            <a:chExt cx="9145340" cy="4732599"/>
          </a:xfrm>
        </p:grpSpPr>
        <p:sp>
          <p:nvSpPr>
            <p:cNvPr id="39" name="Rounded Rectangle 38"/>
            <p:cNvSpPr/>
            <p:nvPr/>
          </p:nvSpPr>
          <p:spPr>
            <a:xfrm>
              <a:off x="1347707" y="2892959"/>
              <a:ext cx="3735995" cy="327502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>
              <a:stCxn id="98" idx="2"/>
              <a:endCxn id="95" idx="1"/>
            </p:cNvCxnSpPr>
            <p:nvPr/>
          </p:nvCxnSpPr>
          <p:spPr>
            <a:xfrm>
              <a:off x="2278663" y="3735497"/>
              <a:ext cx="0" cy="3168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0" y="1489693"/>
              <a:ext cx="3102456" cy="2365789"/>
            </a:xfrm>
            <a:prstGeom prst="roundRect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32475" y="1756419"/>
              <a:ext cx="1262963" cy="740898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Поликлиника</a:t>
              </a:r>
              <a:endParaRPr lang="en-US" sz="14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Врач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Elbow Connector 42"/>
            <p:cNvCxnSpPr>
              <a:stCxn id="62" idx="1"/>
              <a:endCxn id="42" idx="2"/>
            </p:cNvCxnSpPr>
            <p:nvPr/>
          </p:nvCxnSpPr>
          <p:spPr>
            <a:xfrm rot="5400000" flipH="1" flipV="1">
              <a:off x="3849893" y="2811381"/>
              <a:ext cx="628127" cy="1"/>
            </a:xfrm>
            <a:prstGeom prst="bentConnector3">
              <a:avLst>
                <a:gd name="adj1" fmla="val 50000"/>
              </a:avLst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0" y="1988840"/>
              <a:ext cx="1881178" cy="12003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66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rgbClr val="FF0000"/>
                  </a:solidFill>
                </a:rPr>
                <a:t>Реестр пациентов</a:t>
              </a:r>
              <a:r>
                <a:rPr lang="en-US" sz="1200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ru-RU" sz="1200" dirty="0" smtClean="0">
                  <a:solidFill>
                    <a:srgbClr val="FF0000"/>
                  </a:solidFill>
                </a:rPr>
                <a:t>История медикаментозного лечения</a:t>
              </a:r>
            </a:p>
            <a:p>
              <a:r>
                <a:rPr lang="ru-RU" sz="1200" dirty="0" smtClean="0">
                  <a:solidFill>
                    <a:srgbClr val="FF0000"/>
                  </a:solidFill>
                </a:rPr>
                <a:t>Категории диагноза </a:t>
              </a:r>
              <a:endParaRPr lang="en-US" sz="1200" dirty="0" smtClean="0">
                <a:solidFill>
                  <a:srgbClr val="FF0000"/>
                </a:solidFill>
              </a:endParaRPr>
            </a:p>
            <a:p>
              <a:r>
                <a:rPr lang="ru-RU" sz="1200" dirty="0" smtClean="0">
                  <a:solidFill>
                    <a:srgbClr val="FF0000"/>
                  </a:solidFill>
                </a:rPr>
                <a:t>Клинические протоколы </a:t>
              </a:r>
              <a:endParaRPr lang="en-US" sz="12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298622" y="2585183"/>
              <a:ext cx="134524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Назначение ЛС</a:t>
              </a:r>
              <a:endParaRPr lang="en-US" sz="1400" dirty="0" smtClean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691127" y="3434377"/>
              <a:ext cx="1262963" cy="484899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Аптека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Straight Arrow Connector 48"/>
            <p:cNvCxnSpPr>
              <a:stCxn id="62" idx="4"/>
              <a:endCxn id="48" idx="1"/>
            </p:cNvCxnSpPr>
            <p:nvPr/>
          </p:nvCxnSpPr>
          <p:spPr>
            <a:xfrm>
              <a:off x="4635626" y="3662690"/>
              <a:ext cx="1055501" cy="14137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lowchart: Magnetic Disk 25"/>
            <p:cNvSpPr/>
            <p:nvPr/>
          </p:nvSpPr>
          <p:spPr>
            <a:xfrm>
              <a:off x="7779359" y="3125445"/>
              <a:ext cx="1089413" cy="1171279"/>
            </a:xfrm>
            <a:prstGeom prst="flowChartMagneticDisk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Запасы </a:t>
              </a:r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(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зарегистрированные ЛС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)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>
              <a:stCxn id="51" idx="2"/>
              <a:endCxn id="48" idx="3"/>
            </p:cNvCxnSpPr>
            <p:nvPr/>
          </p:nvCxnSpPr>
          <p:spPr>
            <a:xfrm flipH="1" flipV="1">
              <a:off x="6954090" y="3676827"/>
              <a:ext cx="825269" cy="3425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550691" y="4228220"/>
              <a:ext cx="2245446" cy="1384995"/>
            </a:xfrm>
            <a:prstGeom prst="rect">
              <a:avLst/>
            </a:prstGeom>
            <a:solidFill>
              <a:srgbClr val="E2FFFD">
                <a:alpha val="5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Рецепты</a:t>
              </a:r>
              <a:endParaRPr lang="en-US" sz="1200" dirty="0" smtClean="0"/>
            </a:p>
            <a:p>
              <a:r>
                <a:rPr lang="ru-RU" sz="1200" dirty="0" smtClean="0"/>
                <a:t>Данные по отпуску</a:t>
              </a:r>
              <a:endParaRPr lang="en-US" sz="1200" dirty="0" smtClean="0"/>
            </a:p>
            <a:p>
              <a:r>
                <a:rPr lang="ru-RU" sz="1200" dirty="0" smtClean="0"/>
                <a:t>Названия лекарств </a:t>
              </a:r>
              <a:r>
                <a:rPr lang="en-US" sz="1200" dirty="0" smtClean="0"/>
                <a:t> </a:t>
              </a:r>
              <a:br>
                <a:rPr lang="en-US" sz="1200" dirty="0" smtClean="0"/>
              </a:br>
              <a:r>
                <a:rPr lang="ru-RU" sz="1200" dirty="0" smtClean="0"/>
                <a:t>Инструкции для пациента и маркировочные материалы</a:t>
              </a:r>
              <a:endParaRPr lang="en-US" sz="1200" dirty="0" smtClean="0"/>
            </a:p>
            <a:p>
              <a:r>
                <a:rPr lang="ru-RU" sz="1200" dirty="0" smtClean="0"/>
                <a:t>Выставление счетов</a:t>
              </a:r>
              <a:r>
                <a:rPr lang="en-US" sz="1200" dirty="0" smtClean="0"/>
                <a:t> </a:t>
              </a:r>
              <a:br>
                <a:rPr lang="en-US" sz="1200" dirty="0" smtClean="0"/>
              </a:br>
              <a:r>
                <a:rPr lang="en-US" sz="1200" dirty="0" smtClean="0"/>
                <a:t>(</a:t>
              </a:r>
              <a:r>
                <a:rPr lang="ru-RU" sz="1200" dirty="0" smtClean="0"/>
                <a:t>возмещение аптекам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08502" y="3722409"/>
              <a:ext cx="8819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400" dirty="0" smtClean="0"/>
                <a:t>Выбор </a:t>
              </a:r>
            </a:p>
            <a:p>
              <a:pPr algn="ctr"/>
              <a:r>
                <a:rPr lang="ru-RU" sz="1400" dirty="0" smtClean="0"/>
                <a:t>продукта</a:t>
              </a:r>
              <a:endParaRPr lang="en-US" sz="1400" dirty="0" smtClean="0"/>
            </a:p>
          </p:txBody>
        </p:sp>
        <p:cxnSp>
          <p:nvCxnSpPr>
            <p:cNvPr id="55" name="Curved Connector 54"/>
            <p:cNvCxnSpPr>
              <a:stCxn id="42" idx="3"/>
              <a:endCxn id="48" idx="0"/>
            </p:cNvCxnSpPr>
            <p:nvPr/>
          </p:nvCxnSpPr>
          <p:spPr>
            <a:xfrm>
              <a:off x="4795438" y="2126868"/>
              <a:ext cx="1527171" cy="1307509"/>
            </a:xfrm>
            <a:prstGeom prst="curvedConnector2">
              <a:avLst/>
            </a:prstGeom>
            <a:ln w="38100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urved Connector 55"/>
            <p:cNvCxnSpPr/>
            <p:nvPr/>
          </p:nvCxnSpPr>
          <p:spPr>
            <a:xfrm>
              <a:off x="6476666" y="1844824"/>
              <a:ext cx="1112611" cy="1489968"/>
            </a:xfrm>
            <a:prstGeom prst="curvedConnector2">
              <a:avLst/>
            </a:prstGeom>
            <a:ln w="38100">
              <a:prstDash val="sysDot"/>
              <a:headEnd type="arrow" w="med" len="med"/>
              <a:tailEnd type="none" w="med" len="med"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Smiley Face 56"/>
            <p:cNvSpPr/>
            <p:nvPr/>
          </p:nvSpPr>
          <p:spPr>
            <a:xfrm>
              <a:off x="6012160" y="1844824"/>
              <a:ext cx="480292" cy="498605"/>
            </a:xfrm>
            <a:prstGeom prst="smileyFac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877596" y="2148121"/>
              <a:ext cx="2267744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400" i="1" dirty="0" smtClean="0"/>
                <a:t>Пациент приносит рецепт в аптеку, аптека сканирует штрих-код и отпускает лекарство</a:t>
              </a:r>
              <a:endParaRPr lang="en-US" sz="1400" i="1" dirty="0" smtClean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635626" y="3696103"/>
              <a:ext cx="8640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/>
                <a:t>Оплата</a:t>
              </a:r>
              <a:endParaRPr lang="en-US" sz="14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4794" y="5157192"/>
              <a:ext cx="1760902" cy="938719"/>
            </a:xfrm>
            <a:prstGeom prst="rect">
              <a:avLst/>
            </a:prstGeom>
            <a:solidFill>
              <a:srgbClr val="E2FFFD">
                <a:alpha val="5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1100" dirty="0" smtClean="0"/>
                <a:t>Побочная реакция </a:t>
              </a:r>
              <a:endParaRPr lang="en-US" sz="1100" dirty="0" smtClean="0"/>
            </a:p>
            <a:p>
              <a:r>
                <a:rPr lang="ru-RU" sz="1100" dirty="0" smtClean="0"/>
                <a:t>Лекарственные взаимодействия</a:t>
              </a:r>
              <a:endParaRPr lang="en-US" sz="1100" dirty="0" smtClean="0"/>
            </a:p>
            <a:p>
              <a:r>
                <a:rPr lang="ru-RU" sz="1100" dirty="0" smtClean="0"/>
                <a:t>Аллергические реакции</a:t>
              </a:r>
              <a:endParaRPr lang="en-US" sz="1100" dirty="0" smtClean="0"/>
            </a:p>
            <a:p>
              <a:r>
                <a:rPr lang="ru-RU" sz="1100" dirty="0" smtClean="0"/>
                <a:t>Корректировки доз </a:t>
              </a:r>
              <a:endParaRPr lang="en-US" sz="1100" dirty="0" smtClean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635626" y="3326430"/>
              <a:ext cx="7471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Отпуск </a:t>
              </a:r>
              <a:endParaRPr lang="en-US" sz="1400" dirty="0" smtClean="0"/>
            </a:p>
          </p:txBody>
        </p:sp>
        <p:sp>
          <p:nvSpPr>
            <p:cNvPr id="62" name="Flowchart: Magnetic Disk 3"/>
            <p:cNvSpPr/>
            <p:nvPr/>
          </p:nvSpPr>
          <p:spPr>
            <a:xfrm>
              <a:off x="3692286" y="3125444"/>
              <a:ext cx="943340" cy="1074491"/>
            </a:xfrm>
            <a:prstGeom prst="flowChartMagneticDisk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ИСЛО</a:t>
              </a:r>
              <a:endParaRPr lang="en-GB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3670" y="1435389"/>
              <a:ext cx="2740138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FF0000"/>
                  </a:solidFill>
                </a:rPr>
                <a:t>Единая информационная система здравоохранения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64" name="Data 63"/>
            <p:cNvSpPr/>
            <p:nvPr/>
          </p:nvSpPr>
          <p:spPr>
            <a:xfrm>
              <a:off x="1462398" y="5082857"/>
              <a:ext cx="1632529" cy="629828"/>
            </a:xfrm>
            <a:prstGeom prst="flowChartInputOutp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tx1"/>
                  </a:solidFill>
                </a:rPr>
                <a:t>Система поддержки назначению ЛС</a:t>
              </a:r>
              <a:endParaRPr lang="en-GB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5480" y="3152775"/>
              <a:ext cx="11920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dirty="0" smtClean="0">
                  <a:solidFill>
                    <a:srgbClr val="FF0000"/>
                  </a:solidFill>
                </a:rPr>
                <a:t>Все зарегистрированные лекарства (НЦЭЛС)</a:t>
              </a:r>
              <a:endParaRPr lang="en-US" sz="1050" dirty="0" smtClean="0">
                <a:solidFill>
                  <a:srgbClr val="FF0000"/>
                </a:solidFill>
              </a:endParaRPr>
            </a:p>
          </p:txBody>
        </p:sp>
        <p:cxnSp>
          <p:nvCxnSpPr>
            <p:cNvPr id="92" name="Elbow Connector 91"/>
            <p:cNvCxnSpPr>
              <a:stCxn id="98" idx="3"/>
              <a:endCxn id="62" idx="2"/>
            </p:cNvCxnSpPr>
            <p:nvPr/>
          </p:nvCxnSpPr>
          <p:spPr>
            <a:xfrm>
              <a:off x="2909533" y="3420583"/>
              <a:ext cx="782753" cy="242107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95" idx="5"/>
              <a:endCxn id="62" idx="2"/>
            </p:cNvCxnSpPr>
            <p:nvPr/>
          </p:nvCxnSpPr>
          <p:spPr>
            <a:xfrm flipV="1">
              <a:off x="2931674" y="3662690"/>
              <a:ext cx="760612" cy="7046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Elbow Connector 93"/>
            <p:cNvCxnSpPr>
              <a:stCxn id="64" idx="5"/>
              <a:endCxn id="62" idx="2"/>
            </p:cNvCxnSpPr>
            <p:nvPr/>
          </p:nvCxnSpPr>
          <p:spPr>
            <a:xfrm flipV="1">
              <a:off x="2931674" y="3662690"/>
              <a:ext cx="760612" cy="1735081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Data 94"/>
            <p:cNvSpPr/>
            <p:nvPr/>
          </p:nvSpPr>
          <p:spPr>
            <a:xfrm>
              <a:off x="1462398" y="4052376"/>
              <a:ext cx="1632529" cy="629828"/>
            </a:xfrm>
            <a:prstGeom prst="flowChartInputOutpu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</a:rPr>
                <a:t>КНЛФ</a:t>
              </a:r>
              <a:endParaRPr lang="en-GB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5480" y="4031154"/>
              <a:ext cx="1503379" cy="830997"/>
            </a:xfrm>
            <a:prstGeom prst="rect">
              <a:avLst/>
            </a:prstGeom>
            <a:solidFill>
              <a:srgbClr val="E2FFFD">
                <a:alpha val="5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Лекарственные монографии</a:t>
              </a:r>
              <a:r>
                <a:rPr lang="en-US" sz="1200" dirty="0" smtClean="0"/>
                <a:t> </a:t>
              </a:r>
            </a:p>
            <a:p>
              <a:r>
                <a:rPr lang="ru-RU" sz="1200" dirty="0" smtClean="0"/>
                <a:t>Ценовая информация </a:t>
              </a:r>
              <a:endParaRPr lang="en-US" sz="1200" dirty="0" smtClean="0"/>
            </a:p>
          </p:txBody>
        </p:sp>
        <p:cxnSp>
          <p:nvCxnSpPr>
            <p:cNvPr id="97" name="Elbow Connector 96"/>
            <p:cNvCxnSpPr>
              <a:stCxn id="98" idx="0"/>
            </p:cNvCxnSpPr>
            <p:nvPr/>
          </p:nvCxnSpPr>
          <p:spPr>
            <a:xfrm rot="5400000" flipH="1" flipV="1">
              <a:off x="2524449" y="2097645"/>
              <a:ext cx="762239" cy="1253811"/>
            </a:xfrm>
            <a:prstGeom prst="bent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1647792" y="3105669"/>
              <a:ext cx="1261741" cy="62982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FF66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rgbClr val="FF0000"/>
                  </a:solidFill>
                </a:rPr>
                <a:t>Реестр лекарств</a:t>
              </a:r>
              <a:endParaRPr lang="en-GB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1936658" y="2148121"/>
              <a:ext cx="159581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95" idx="4"/>
              <a:endCxn id="64" idx="1"/>
            </p:cNvCxnSpPr>
            <p:nvPr/>
          </p:nvCxnSpPr>
          <p:spPr>
            <a:xfrm>
              <a:off x="2278663" y="4682204"/>
              <a:ext cx="0" cy="4006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1881178" y="5829434"/>
              <a:ext cx="3076483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</p:spPr>
          <p:txBody>
            <a:bodyPr wrap="none">
              <a:spAutoFit/>
            </a:bodyPr>
            <a:lstStyle/>
            <a:p>
              <a:r>
                <a:rPr lang="ru-RU" sz="1600" b="1" dirty="0" smtClean="0">
                  <a:solidFill>
                    <a:srgbClr val="3366FF"/>
                  </a:solidFill>
                </a:rPr>
                <a:t>Информационный портал по ЛС</a:t>
              </a:r>
              <a:endParaRPr lang="en-US" sz="1600" dirty="0">
                <a:solidFill>
                  <a:srgbClr val="3366FF"/>
                </a:solidFill>
              </a:endParaRPr>
            </a:p>
          </p:txBody>
        </p:sp>
      </p:grpSp>
      <p:sp>
        <p:nvSpPr>
          <p:cNvPr id="44" name="Rectangle 44"/>
          <p:cNvSpPr/>
          <p:nvPr/>
        </p:nvSpPr>
        <p:spPr>
          <a:xfrm>
            <a:off x="2123728" y="2420888"/>
            <a:ext cx="1261741" cy="6298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rgbClr val="FF0000"/>
                </a:solidFill>
              </a:rPr>
              <a:t>Эл.назначение</a:t>
            </a:r>
            <a:r>
              <a:rPr lang="ru-RU" sz="1200" b="1" dirty="0" smtClean="0">
                <a:solidFill>
                  <a:srgbClr val="FF0000"/>
                </a:solidFill>
              </a:rPr>
              <a:t> ЛС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0" y="6298236"/>
            <a:ext cx="2736304" cy="55976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Arial"/>
                <a:ea typeface="+mj-ea"/>
                <a:cs typeface="+mj-cs"/>
              </a:defRPr>
            </a:lvl1pPr>
          </a:lstStyle>
          <a:p>
            <a:pPr algn="r"/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r>
              <a:rPr lang="en-US" sz="1800" dirty="0" smtClean="0">
                <a:solidFill>
                  <a:srgbClr val="FF6600"/>
                </a:solidFill>
              </a:rPr>
              <a:t/>
            </a:r>
            <a:br>
              <a:rPr lang="en-US" sz="1800" dirty="0" smtClean="0">
                <a:solidFill>
                  <a:srgbClr val="FF6600"/>
                </a:solidFill>
              </a:rPr>
            </a:br>
            <a:endParaRPr lang="en-US" sz="28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76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1020 EHG SHIF and Medicines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141020 EHG SHIF and Medicines </Template>
  <TotalTime>5177</TotalTime>
  <Words>1178</Words>
  <Application>Microsoft Office PowerPoint</Application>
  <PresentationFormat>Экран (4:3)</PresentationFormat>
  <Paragraphs>309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MS PGothic</vt:lpstr>
      <vt:lpstr>Arial</vt:lpstr>
      <vt:lpstr>Arial Narrow</vt:lpstr>
      <vt:lpstr>Calibri</vt:lpstr>
      <vt:lpstr>Century Gothic</vt:lpstr>
      <vt:lpstr>Tahoma</vt:lpstr>
      <vt:lpstr>Wingdings</vt:lpstr>
      <vt:lpstr>141020 EHG SHIF and Medicines </vt:lpstr>
      <vt:lpstr>Тема Office</vt:lpstr>
      <vt:lpstr>Презентация PowerPoint</vt:lpstr>
      <vt:lpstr>Презентация PowerPoint</vt:lpstr>
      <vt:lpstr>Лекарственное обеспечение: качество, перечни и пакеты</vt:lpstr>
      <vt:lpstr>Презентация PowerPoint</vt:lpstr>
      <vt:lpstr>Предпочтительная система возмещения АЛО при системе ОСМС  через аптеки</vt:lpstr>
      <vt:lpstr>Презентация PowerPoint</vt:lpstr>
      <vt:lpstr>Ценообразование для рецептурных лекарств </vt:lpstr>
      <vt:lpstr>Предлагаемые уровни со-оплаты </vt:lpstr>
      <vt:lpstr>Информационная система </vt:lpstr>
      <vt:lpstr>ЗАКОН РЕСПУБЛИКИ КАЗАХСТАН ОБ ОБЯЗАТЕЛЬНОМ СОЦИАЛЬНОМ МЕДИЦИНСКОМ СТРАХОВАНИИ</vt:lpstr>
      <vt:lpstr>Лекарственное обеспечение в системе социального медицинского страхования – Результаты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медицинское страхование и лекарственные средства  Миссия Всемирного Банка – Круглый стол по вопросам социального медицинского страхования - 20 октября 2014 года</dc:title>
  <dc:creator>Жанара</dc:creator>
  <cp:lastModifiedBy>Bolat Turgan</cp:lastModifiedBy>
  <cp:revision>350</cp:revision>
  <cp:lastPrinted>2016-05-19T17:34:00Z</cp:lastPrinted>
  <dcterms:created xsi:type="dcterms:W3CDTF">2014-10-17T08:36:08Z</dcterms:created>
  <dcterms:modified xsi:type="dcterms:W3CDTF">2016-05-26T14:20:18Z</dcterms:modified>
</cp:coreProperties>
</file>